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3" r:id="rId3"/>
    <p:sldId id="269" r:id="rId4"/>
    <p:sldId id="280" r:id="rId5"/>
    <p:sldId id="273" r:id="rId6"/>
    <p:sldId id="277" r:id="rId7"/>
    <p:sldId id="278" r:id="rId8"/>
    <p:sldId id="287" r:id="rId9"/>
    <p:sldId id="316" r:id="rId10"/>
    <p:sldId id="293" r:id="rId11"/>
    <p:sldId id="314" r:id="rId12"/>
    <p:sldId id="290" r:id="rId13"/>
    <p:sldId id="291" r:id="rId14"/>
    <p:sldId id="296" r:id="rId15"/>
    <p:sldId id="300" r:id="rId16"/>
    <p:sldId id="325" r:id="rId17"/>
    <p:sldId id="318" r:id="rId18"/>
    <p:sldId id="319" r:id="rId19"/>
    <p:sldId id="320" r:id="rId20"/>
    <p:sldId id="321" r:id="rId21"/>
    <p:sldId id="317" r:id="rId22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615"/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84342-D455-4345-B652-C6ACBAC20E6A}" type="datetimeFigureOut">
              <a:rPr kumimoji="1" lang="ja-JP" altLang="en-US" smtClean="0"/>
              <a:t>2021/10/15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9695A-4882-431E-B439-570831B01C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2488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67442-87DA-4E61-821C-C58F79607C31}" type="datetimeFigureOut">
              <a:rPr kumimoji="1" lang="ja-JP" altLang="en-US" smtClean="0"/>
              <a:t>2021/10/15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F1EDB-9C76-4AA2-B7D1-FA4C866695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459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5E649-5205-4F56-88D0-AF5B26C7F082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0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76F39A1-B261-4AAB-AC0C-58D6B84AA239}" type="datetimeFigureOut">
              <a:rPr kumimoji="1" lang="ja-JP" altLang="en-US" smtClean="0"/>
              <a:t>2021/10/15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F76D8DB-4CBB-4823-B0CF-BE7504FC0CA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456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39A1-B261-4AAB-AC0C-58D6B84AA239}" type="datetimeFigureOut">
              <a:rPr kumimoji="1" lang="ja-JP" altLang="en-US" smtClean="0"/>
              <a:t>2021/10/15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D8DB-4CBB-4823-B0CF-BE7504FC0C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079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39A1-B261-4AAB-AC0C-58D6B84AA239}" type="datetimeFigureOut">
              <a:rPr kumimoji="1" lang="ja-JP" altLang="en-US" smtClean="0"/>
              <a:t>2021/10/15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D8DB-4CBB-4823-B0CF-BE7504FC0C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266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39A1-B261-4AAB-AC0C-58D6B84AA239}" type="datetimeFigureOut">
              <a:rPr kumimoji="1" lang="ja-JP" altLang="en-US" smtClean="0"/>
              <a:t>2021/10/15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D8DB-4CBB-4823-B0CF-BE7504FC0C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984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39A1-B261-4AAB-AC0C-58D6B84AA239}" type="datetimeFigureOut">
              <a:rPr kumimoji="1" lang="ja-JP" altLang="en-US" smtClean="0"/>
              <a:t>2021/10/15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D8DB-4CBB-4823-B0CF-BE7504FC0CA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29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39A1-B261-4AAB-AC0C-58D6B84AA239}" type="datetimeFigureOut">
              <a:rPr kumimoji="1" lang="ja-JP" altLang="en-US" smtClean="0"/>
              <a:t>2021/10/15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D8DB-4CBB-4823-B0CF-BE7504FC0C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316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39A1-B261-4AAB-AC0C-58D6B84AA239}" type="datetimeFigureOut">
              <a:rPr kumimoji="1" lang="ja-JP" altLang="en-US" smtClean="0"/>
              <a:t>2021/10/15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D8DB-4CBB-4823-B0CF-BE7504FC0C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12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39A1-B261-4AAB-AC0C-58D6B84AA239}" type="datetimeFigureOut">
              <a:rPr kumimoji="1" lang="ja-JP" altLang="en-US" smtClean="0"/>
              <a:t>2021/10/15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D8DB-4CBB-4823-B0CF-BE7504FC0C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700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39A1-B261-4AAB-AC0C-58D6B84AA239}" type="datetimeFigureOut">
              <a:rPr kumimoji="1" lang="ja-JP" altLang="en-US" smtClean="0"/>
              <a:t>2021/10/15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D8DB-4CBB-4823-B0CF-BE7504FC0C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39A1-B261-4AAB-AC0C-58D6B84AA239}" type="datetimeFigureOut">
              <a:rPr kumimoji="1" lang="ja-JP" altLang="en-US" smtClean="0"/>
              <a:t>2021/10/15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D8DB-4CBB-4823-B0CF-BE7504FC0C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714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39A1-B261-4AAB-AC0C-58D6B84AA239}" type="datetimeFigureOut">
              <a:rPr kumimoji="1" lang="ja-JP" altLang="en-US" smtClean="0"/>
              <a:t>2021/10/15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6D8DB-4CBB-4823-B0CF-BE7504FC0C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310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76F39A1-B261-4AAB-AC0C-58D6B84AA239}" type="datetimeFigureOut">
              <a:rPr kumimoji="1" lang="ja-JP" altLang="en-US" smtClean="0"/>
              <a:t>2021/10/15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76D8DB-4CBB-4823-B0CF-BE7504FC0C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990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kumimoji="1"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53141" y="1122184"/>
            <a:ext cx="8294915" cy="2104342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ユネスコスクールに向けての取り組み</a:t>
            </a:r>
            <a:endParaRPr kumimoji="1"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537382" y="5218886"/>
            <a:ext cx="7652099" cy="914400"/>
          </a:xfrm>
        </p:spPr>
        <p:txBody>
          <a:bodyPr>
            <a:noAutofit/>
          </a:bodyPr>
          <a:lstStyle/>
          <a:p>
            <a:pPr algn="r"/>
            <a:r>
              <a:rPr kumimoji="1" lang="ja-JP" altLang="en-US" sz="28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令和</a:t>
            </a:r>
            <a:r>
              <a:rPr lang="ja-JP" altLang="en-US" sz="2800" dirty="0">
                <a:latin typeface="HGS明朝E" panose="02020900000000000000" pitchFamily="18" charset="-128"/>
                <a:ea typeface="HGS明朝E" panose="02020900000000000000" pitchFamily="18" charset="-128"/>
              </a:rPr>
              <a:t>３</a:t>
            </a:r>
            <a:r>
              <a:rPr lang="ja-JP" altLang="en-US" sz="28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年　１０月１６日</a:t>
            </a:r>
            <a:endParaRPr lang="en-US" altLang="ja-JP" sz="2800" dirty="0" smtClean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r"/>
            <a:r>
              <a:rPr kumimoji="1" lang="ja-JP" altLang="en-US" sz="28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宮崎学園中学・高等学校　伊東　望</a:t>
            </a:r>
            <a:endParaRPr kumimoji="1" lang="ja-JP" altLang="en-US" sz="28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57" y="4115383"/>
            <a:ext cx="896190" cy="14692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722" y="4115383"/>
            <a:ext cx="841321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職員間の共通理解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65960"/>
            <a:ext cx="5570435" cy="3713623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6568225" y="2434107"/>
            <a:ext cx="5512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・福岡教育大学石丸教授による講義</a:t>
            </a:r>
            <a:endParaRPr kumimoji="1" lang="en-US" altLang="ja-JP" sz="2400" b="1" dirty="0" smtClean="0"/>
          </a:p>
          <a:p>
            <a:r>
              <a:rPr kumimoji="1" lang="ja-JP" altLang="en-US" sz="2400" b="1" dirty="0" smtClean="0"/>
              <a:t>・石倉先生（埼玉県）による事例発表</a:t>
            </a:r>
            <a:endParaRPr kumimoji="1" lang="en-US" altLang="ja-JP" sz="2400" b="1" dirty="0" smtClean="0"/>
          </a:p>
          <a:p>
            <a:r>
              <a:rPr kumimoji="1" lang="ja-JP" altLang="en-US" sz="2400" b="1" dirty="0" smtClean="0"/>
              <a:t>・各教科による</a:t>
            </a:r>
            <a:r>
              <a:rPr kumimoji="1" lang="en-US" altLang="ja-JP" sz="2400" b="1" dirty="0" smtClean="0"/>
              <a:t>SDG</a:t>
            </a:r>
            <a:r>
              <a:rPr kumimoji="1" lang="ja-JP" altLang="en-US" sz="2400" b="1" dirty="0" err="1" smtClean="0"/>
              <a:t>ｓ</a:t>
            </a:r>
            <a:r>
              <a:rPr kumimoji="1" lang="ja-JP" altLang="en-US" sz="2400" b="1" dirty="0" smtClean="0"/>
              <a:t>カレンダー</a:t>
            </a:r>
            <a:endParaRPr kumimoji="1" lang="en-US" altLang="ja-JP" sz="2400" b="1" dirty="0" smtClean="0"/>
          </a:p>
          <a:p>
            <a:endParaRPr kumimoji="1" lang="en-US" altLang="ja-JP" sz="2400" b="1" dirty="0"/>
          </a:p>
          <a:p>
            <a:r>
              <a:rPr kumimoji="1" lang="ja-JP" altLang="en-US" sz="2400" b="1" dirty="0" smtClean="0"/>
              <a:t>　　　　　　　　　　　　など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612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b="26029"/>
          <a:stretch/>
        </p:blipFill>
        <p:spPr>
          <a:xfrm>
            <a:off x="378822" y="525367"/>
            <a:ext cx="11436982" cy="6071375"/>
          </a:xfrm>
          <a:prstGeom prst="rect">
            <a:avLst/>
          </a:prstGeom>
        </p:spPr>
      </p:pic>
      <p:sp>
        <p:nvSpPr>
          <p:cNvPr id="2" name="楕円 1"/>
          <p:cNvSpPr/>
          <p:nvPr/>
        </p:nvSpPr>
        <p:spPr>
          <a:xfrm>
            <a:off x="1828800" y="222069"/>
            <a:ext cx="2952206" cy="6923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08069" y="3911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地歴公民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52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1509" y="178526"/>
            <a:ext cx="10348817" cy="1356360"/>
          </a:xfrm>
        </p:spPr>
        <p:txBody>
          <a:bodyPr/>
          <a:lstStyle/>
          <a:p>
            <a:r>
              <a:rPr kumimoji="1" lang="ja-JP" altLang="en-US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グローバルコース</a:t>
            </a:r>
            <a:endParaRPr kumimoji="1" lang="ja-JP" alt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13" y="1775121"/>
            <a:ext cx="5880427" cy="4638742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09" y="1775121"/>
            <a:ext cx="5104080" cy="463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4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6659" y="191588"/>
            <a:ext cx="10432227" cy="1356360"/>
          </a:xfrm>
        </p:spPr>
        <p:txBody>
          <a:bodyPr>
            <a:normAutofit/>
          </a:bodyPr>
          <a:lstStyle/>
          <a:p>
            <a:r>
              <a:rPr kumimoji="1" lang="en-US" altLang="ja-JP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LHR</a:t>
            </a:r>
            <a:r>
              <a:rPr kumimoji="1" lang="ja-JP" altLang="en-US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～世界環境デー</a:t>
            </a:r>
            <a:endParaRPr kumimoji="1" lang="ja-JP" altLang="en-US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416" y="1665513"/>
            <a:ext cx="5385990" cy="465690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80" y="609600"/>
            <a:ext cx="5185954" cy="58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0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5537" y="269966"/>
            <a:ext cx="9875520" cy="1356360"/>
          </a:xfrm>
        </p:spPr>
        <p:txBody>
          <a:bodyPr/>
          <a:lstStyle/>
          <a:p>
            <a:r>
              <a:rPr kumimoji="1" lang="ja-JP" altLang="en-US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世界史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8" b="15437"/>
          <a:stretch/>
        </p:blipFill>
        <p:spPr>
          <a:xfrm>
            <a:off x="338671" y="3719745"/>
            <a:ext cx="4935685" cy="1881051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2" b="20573"/>
          <a:stretch/>
        </p:blipFill>
        <p:spPr>
          <a:xfrm>
            <a:off x="351407" y="1626326"/>
            <a:ext cx="4922949" cy="173736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26" y="1626326"/>
            <a:ext cx="6251153" cy="441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3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5354" y="387531"/>
            <a:ext cx="9875520" cy="1356360"/>
          </a:xfrm>
        </p:spPr>
        <p:txBody>
          <a:bodyPr>
            <a:normAutofit/>
          </a:bodyPr>
          <a:lstStyle/>
          <a:p>
            <a:r>
              <a:rPr kumimoji="1" lang="ja-JP" altLang="en-US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インターアクト部　　　</a:t>
            </a:r>
            <a:r>
              <a:rPr kumimoji="1" lang="ja-JP" alt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韓国との交流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14" y="1495844"/>
            <a:ext cx="3703320" cy="4937760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" y="1495844"/>
            <a:ext cx="3660137" cy="488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0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5400" b="1" i="1" dirty="0" smtClean="0">
                <a:solidFill>
                  <a:srgbClr val="1CA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インターアクト部　　</a:t>
            </a:r>
            <a:r>
              <a:rPr lang="ja-JP" altLang="en-US" b="1" i="1" dirty="0" smtClean="0">
                <a:solidFill>
                  <a:srgbClr val="1CA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校内放送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6" t="4001" r="13894" b="381"/>
          <a:stretch/>
        </p:blipFill>
        <p:spPr>
          <a:xfrm>
            <a:off x="2265642" y="1736912"/>
            <a:ext cx="6395576" cy="4679576"/>
          </a:xfrm>
          <a:prstGeom prst="rect">
            <a:avLst/>
          </a:prstGeom>
        </p:spPr>
      </p:pic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45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6571" y="100149"/>
            <a:ext cx="9875520" cy="1356360"/>
          </a:xfrm>
        </p:spPr>
        <p:txBody>
          <a:bodyPr>
            <a:normAutofit/>
          </a:bodyPr>
          <a:lstStyle/>
          <a:p>
            <a:r>
              <a:rPr kumimoji="1" lang="ja-JP" altLang="en-US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都城ユネスコ協会</a:t>
            </a:r>
            <a:endParaRPr kumimoji="1" lang="ja-JP" alt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8011" y="1254035"/>
            <a:ext cx="10959738" cy="517289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kumimoji="1" lang="en-US" altLang="ja-JP" dirty="0" smtClean="0"/>
          </a:p>
          <a:p>
            <a:pPr marL="45720" indent="0">
              <a:buNone/>
            </a:pPr>
            <a:r>
              <a:rPr kumimoji="1" lang="ja-JP" altLang="en-US" sz="2600" b="1" dirty="0" smtClean="0">
                <a:solidFill>
                  <a:srgbClr val="002060"/>
                </a:solidFill>
              </a:rPr>
              <a:t>☆２０１６年に生徒１０名と顧問１名が入会しスタート</a:t>
            </a:r>
            <a:endParaRPr kumimoji="1" lang="en-US" altLang="ja-JP" sz="2600" b="1" dirty="0" smtClean="0">
              <a:solidFill>
                <a:srgbClr val="002060"/>
              </a:solidFill>
            </a:endParaRPr>
          </a:p>
          <a:p>
            <a:pPr marL="45720" indent="0">
              <a:buNone/>
            </a:pPr>
            <a:endParaRPr kumimoji="1" lang="en-US" altLang="ja-JP" sz="2600" dirty="0" smtClean="0">
              <a:solidFill>
                <a:srgbClr val="002060"/>
              </a:solidFill>
            </a:endParaRPr>
          </a:p>
          <a:p>
            <a:r>
              <a:rPr lang="ja-JP" altLang="en-US" sz="2600" dirty="0" smtClean="0">
                <a:solidFill>
                  <a:srgbClr val="002060"/>
                </a:solidFill>
              </a:rPr>
              <a:t>書き損じはがき回収キャンペーン</a:t>
            </a:r>
            <a:r>
              <a:rPr lang="ja-JP" altLang="en-US" sz="2600" dirty="0">
                <a:solidFill>
                  <a:srgbClr val="002060"/>
                </a:solidFill>
              </a:rPr>
              <a:t>　</a:t>
            </a:r>
            <a:r>
              <a:rPr lang="ja-JP" altLang="en-US" sz="2600" dirty="0" smtClean="0">
                <a:solidFill>
                  <a:srgbClr val="002060"/>
                </a:solidFill>
              </a:rPr>
              <a:t>→　ＥＳＤパスポート活動報告会に贈呈</a:t>
            </a:r>
            <a:endParaRPr lang="en-US" altLang="ja-JP" sz="2600" dirty="0" smtClean="0">
              <a:solidFill>
                <a:srgbClr val="002060"/>
              </a:solidFill>
            </a:endParaRPr>
          </a:p>
          <a:p>
            <a:r>
              <a:rPr lang="ja-JP" altLang="en-US" sz="2600" dirty="0" smtClean="0">
                <a:solidFill>
                  <a:srgbClr val="002060"/>
                </a:solidFill>
              </a:rPr>
              <a:t>ユネスコ青年全国大会２０２０ｉｎ岐阜</a:t>
            </a:r>
            <a:endParaRPr lang="en-US" altLang="ja-JP" sz="2600" dirty="0" smtClean="0">
              <a:solidFill>
                <a:srgbClr val="002060"/>
              </a:solidFill>
            </a:endParaRPr>
          </a:p>
          <a:p>
            <a:r>
              <a:rPr lang="ja-JP" altLang="en-US" sz="2600" dirty="0" smtClean="0">
                <a:solidFill>
                  <a:srgbClr val="002060"/>
                </a:solidFill>
              </a:rPr>
              <a:t>第１０回ユネスコスクール全国大会（横浜市）参加</a:t>
            </a:r>
            <a:endParaRPr lang="en-US" altLang="ja-JP" sz="2600" dirty="0" smtClean="0">
              <a:solidFill>
                <a:srgbClr val="002060"/>
              </a:solidFill>
            </a:endParaRPr>
          </a:p>
          <a:p>
            <a:r>
              <a:rPr lang="ja-JP" altLang="en-US" sz="2600" dirty="0" smtClean="0">
                <a:solidFill>
                  <a:srgbClr val="002060"/>
                </a:solidFill>
              </a:rPr>
              <a:t>１１回ユネスコスクール全国大会（福山市）参加</a:t>
            </a:r>
            <a:endParaRPr lang="en-US" altLang="ja-JP" sz="2600" dirty="0" smtClean="0">
              <a:solidFill>
                <a:srgbClr val="002060"/>
              </a:solidFill>
            </a:endParaRPr>
          </a:p>
          <a:p>
            <a:r>
              <a:rPr lang="ja-JP" altLang="en-US" sz="2600" dirty="0" smtClean="0">
                <a:solidFill>
                  <a:srgbClr val="002060"/>
                </a:solidFill>
              </a:rPr>
              <a:t>「ユネスコ研修セミナー</a:t>
            </a:r>
            <a:r>
              <a:rPr lang="ja-JP" altLang="en-US" sz="2600" dirty="0" smtClean="0">
                <a:solidFill>
                  <a:srgbClr val="002060"/>
                </a:solidFill>
              </a:rPr>
              <a:t>」</a:t>
            </a:r>
            <a:endParaRPr lang="en-US" altLang="ja-JP" sz="2600" dirty="0" smtClean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ja-JP" altLang="en-US" sz="2600" dirty="0">
                <a:solidFill>
                  <a:srgbClr val="002060"/>
                </a:solidFill>
              </a:rPr>
              <a:t>　</a:t>
            </a:r>
            <a:r>
              <a:rPr lang="ja-JP" altLang="en-US" sz="2600" dirty="0" smtClean="0">
                <a:solidFill>
                  <a:srgbClr val="002060"/>
                </a:solidFill>
              </a:rPr>
              <a:t>（</a:t>
            </a:r>
            <a:r>
              <a:rPr lang="ja-JP" altLang="en-US" sz="2600" dirty="0" smtClean="0">
                <a:solidFill>
                  <a:srgbClr val="002060"/>
                </a:solidFill>
              </a:rPr>
              <a:t>宮崎</a:t>
            </a:r>
            <a:r>
              <a:rPr lang="ja-JP" altLang="en-US" sz="2600" dirty="0">
                <a:solidFill>
                  <a:srgbClr val="002060"/>
                </a:solidFill>
              </a:rPr>
              <a:t>県内</a:t>
            </a:r>
            <a:r>
              <a:rPr lang="ja-JP" altLang="en-US" sz="2600" dirty="0" smtClean="0">
                <a:solidFill>
                  <a:srgbClr val="002060"/>
                </a:solidFill>
              </a:rPr>
              <a:t>の国際ボランティア部の高校生が参加）</a:t>
            </a:r>
            <a:endParaRPr lang="en-US" altLang="ja-JP" sz="2600" dirty="0" smtClean="0">
              <a:solidFill>
                <a:srgbClr val="002060"/>
              </a:solidFill>
            </a:endParaRP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pPr marL="45720" indent="0">
              <a:buNone/>
            </a:pPr>
            <a:endParaRPr lang="en-US" altLang="ja-JP" dirty="0" smtClean="0"/>
          </a:p>
          <a:p>
            <a:pPr marL="4572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080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98173" y="198120"/>
            <a:ext cx="8125096" cy="1219200"/>
          </a:xfrm>
        </p:spPr>
        <p:txBody>
          <a:bodyPr>
            <a:noAutofit/>
          </a:bodyPr>
          <a:lstStyle/>
          <a:p>
            <a:r>
              <a:rPr kumimoji="1" lang="en-US" altLang="ja-JP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ja-JP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総会での発表の様子</a:t>
            </a:r>
            <a:endParaRPr kumimoji="1" lang="ja-JP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21" y="1574074"/>
            <a:ext cx="6549196" cy="4911897"/>
          </a:xfrm>
        </p:spPr>
      </p:pic>
    </p:spTree>
    <p:extLst>
      <p:ext uri="{BB962C8B-B14F-4D97-AF65-F5344CB8AC3E}">
        <p14:creationId xmlns:p14="http://schemas.microsoft.com/office/powerpoint/2010/main" val="39606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6380" y="335280"/>
            <a:ext cx="5535396" cy="1336766"/>
          </a:xfrm>
        </p:spPr>
        <p:txBody>
          <a:bodyPr>
            <a:noAutofit/>
          </a:bodyPr>
          <a:lstStyle/>
          <a:p>
            <a:r>
              <a:rPr kumimoji="1" lang="ja-JP" altLang="en-US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ＥＳＤパスポート</a:t>
            </a:r>
            <a:endParaRPr kumimoji="1" lang="ja-JP" alt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5"/>
          <a:stretch/>
        </p:blipFill>
        <p:spPr>
          <a:xfrm>
            <a:off x="486976" y="1519646"/>
            <a:ext cx="5384800" cy="2843349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11536" r="10036" b="14966"/>
          <a:stretch/>
        </p:blipFill>
        <p:spPr>
          <a:xfrm rot="10800000">
            <a:off x="6178731" y="2586446"/>
            <a:ext cx="4961905" cy="355309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439989" y="335280"/>
            <a:ext cx="4950822" cy="2146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804065" y="1286377"/>
            <a:ext cx="6222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２０１３年度開始全国で１２のユネスコ協会が参加</a:t>
            </a:r>
            <a:endParaRPr kumimoji="1" lang="en-US" altLang="ja-JP" sz="2000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（九州では沖縄ユネスコ協会と都城ユネスコ協会）</a:t>
            </a:r>
            <a:endParaRPr kumimoji="1"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40548" y="4898572"/>
            <a:ext cx="43270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宮崎学園は２０１６年に開始</a:t>
            </a:r>
            <a:endParaRPr kumimoji="1" lang="en-US" altLang="ja-JP" sz="2000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毎年活動の振り返りを行っている。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380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5155" y="609600"/>
            <a:ext cx="10503365" cy="1356360"/>
          </a:xfrm>
        </p:spPr>
        <p:txBody>
          <a:bodyPr>
            <a:normAutofit/>
          </a:bodyPr>
          <a:lstStyle/>
          <a:p>
            <a:r>
              <a:rPr kumimoji="1" lang="ja-JP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ユネスコスクールとは</a:t>
            </a:r>
            <a:endParaRPr kumimoji="1"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40159" y="1648496"/>
            <a:ext cx="10244310" cy="340683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3600" u="sng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ユネスコ憲章</a:t>
            </a:r>
            <a:r>
              <a:rPr kumimoji="1" lang="ja-JP" altLang="en-US" sz="3200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に示されたユネスコの理念を実現するため、</a:t>
            </a:r>
            <a:r>
              <a:rPr kumimoji="1" lang="ja-JP" altLang="en-US" sz="3200" u="sng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平和や国際的な連携を実践する学校</a:t>
            </a:r>
            <a:r>
              <a:rPr kumimoji="1" lang="ja-JP" altLang="en-US" sz="3200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であり、</a:t>
            </a:r>
            <a:r>
              <a:rPr lang="ja-JP" altLang="en-US" sz="3200" u="sng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ユネスコが認定する学校</a:t>
            </a:r>
            <a:endParaRPr lang="en-US" altLang="ja-JP" sz="3200" u="sng" dirty="0" smtClean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marL="0" indent="0">
              <a:buNone/>
            </a:pPr>
            <a:r>
              <a:rPr lang="ja-JP" altLang="en-US" sz="28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世界</a:t>
            </a:r>
            <a:r>
              <a:rPr lang="ja-JP" altLang="en-US" sz="32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の加盟校：</a:t>
            </a:r>
            <a:r>
              <a:rPr lang="en-US" altLang="ja-JP" sz="32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182</a:t>
            </a:r>
            <a:r>
              <a:rPr lang="ja-JP" altLang="en-US" sz="32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か国、約</a:t>
            </a:r>
            <a:r>
              <a:rPr lang="en-US" altLang="ja-JP" sz="32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11,500</a:t>
            </a:r>
            <a:r>
              <a:rPr lang="ja-JP" altLang="en-US" sz="3200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校、</a:t>
            </a:r>
            <a:endParaRPr lang="en-US" altLang="ja-JP" sz="3200" dirty="0" smtClean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日本</a:t>
            </a:r>
            <a:r>
              <a:rPr lang="ja-JP" altLang="en-US" sz="3200" dirty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の加盟校：</a:t>
            </a:r>
            <a:r>
              <a:rPr lang="en-US" altLang="ja-JP" sz="3200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1,116</a:t>
            </a:r>
            <a:r>
              <a:rPr lang="ja-JP" altLang="en-US" sz="3200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校</a:t>
            </a:r>
            <a:endParaRPr lang="en-US" altLang="ja-JP" sz="3200" dirty="0" smtClean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marL="0" indent="0" algn="r">
              <a:buNone/>
            </a:pPr>
            <a:r>
              <a:rPr lang="ja-JP" altLang="en-US" sz="2400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（２０１８年１０月現在</a:t>
            </a:r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）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14800" y="5199017"/>
            <a:ext cx="73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九州：小学校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29</a:t>
            </a:r>
            <a:r>
              <a:rPr kumimoji="1" lang="ja-JP" altLang="en-US" sz="2000" b="1" dirty="0" err="1" smtClean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、</a:t>
            </a:r>
            <a:r>
              <a:rPr kumimoji="1" lang="ja-JP" altLang="en-US" sz="2000" b="1" dirty="0" smtClean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中学校：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19</a:t>
            </a:r>
            <a:r>
              <a:rPr kumimoji="1" lang="ja-JP" altLang="en-US" sz="2000" b="1" dirty="0" err="1" smtClean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、</a:t>
            </a:r>
            <a:r>
              <a:rPr kumimoji="1" lang="ja-JP" altLang="en-US" sz="2000" b="1" dirty="0" smtClean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高等学校：１１、その他：３</a:t>
            </a:r>
            <a:endParaRPr kumimoji="1" lang="en-US" altLang="ja-JP" sz="2000" b="1" dirty="0" smtClean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2000" b="1" dirty="0" smtClean="0">
                <a:solidFill>
                  <a:srgbClr val="FF000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（　中高一貫校　０　／　宮崎　綾小学校・中学校　）</a:t>
            </a:r>
            <a:endParaRPr kumimoji="1" lang="ja-JP" altLang="en-US" sz="2000" b="1" dirty="0">
              <a:solidFill>
                <a:srgbClr val="FF0000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535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38943" y="4931229"/>
            <a:ext cx="9872871" cy="1443446"/>
          </a:xfrm>
        </p:spPr>
        <p:txBody>
          <a:bodyPr/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ja-JP" altLang="en-US" sz="1800" dirty="0">
                <a:solidFill>
                  <a:prstClr val="black"/>
                </a:solidFill>
              </a:rPr>
              <a:t>　</a:t>
            </a:r>
            <a:r>
              <a:rPr lang="ja-JP" altLang="en-US" sz="28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令和３年度宮崎県高等学校国際ボランティア部門</a:t>
            </a:r>
            <a:endParaRPr lang="en-US" altLang="ja-JP" sz="28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ja-JP" altLang="en-US" sz="28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研究発表の部　最優秀賞</a:t>
            </a:r>
            <a:endParaRPr lang="en-US" altLang="ja-JP" sz="28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ja-JP" altLang="en-US" sz="28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スピーチの部　最優秀賞</a:t>
            </a:r>
            <a:endParaRPr lang="en-US" altLang="ja-JP" sz="28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7238" r="24815" b="3048"/>
          <a:stretch/>
        </p:blipFill>
        <p:spPr>
          <a:xfrm>
            <a:off x="6988629" y="509452"/>
            <a:ext cx="3908874" cy="423236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35810" r="22250" b="3428"/>
          <a:stretch/>
        </p:blipFill>
        <p:spPr>
          <a:xfrm>
            <a:off x="1338943" y="574765"/>
            <a:ext cx="4807132" cy="416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4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95459" y="609600"/>
            <a:ext cx="10323061" cy="1356360"/>
          </a:xfrm>
        </p:spPr>
        <p:txBody>
          <a:bodyPr>
            <a:normAutofit/>
          </a:bodyPr>
          <a:lstStyle/>
          <a:p>
            <a:r>
              <a:rPr kumimoji="1" lang="ja-JP" altLang="en-US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ユネスコスクール</a:t>
            </a:r>
            <a:r>
              <a:rPr kumimoji="1" lang="ja-JP" altLang="en-US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と</a:t>
            </a:r>
            <a:r>
              <a:rPr kumimoji="1" lang="ja-JP" altLang="en-US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して</a:t>
            </a:r>
            <a:r>
              <a:rPr lang="en-US" altLang="ja-JP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―</a:t>
            </a:r>
            <a:endParaRPr kumimoji="1" lang="ja-JP" altLang="en-US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sz="3600" dirty="0" smtClean="0">
              <a:solidFill>
                <a:schemeClr val="tx1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kumimoji="1" lang="en-US" altLang="ja-JP" sz="3600" dirty="0" smtClean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SDG</a:t>
            </a:r>
            <a:r>
              <a:rPr kumimoji="1" lang="ja-JP" altLang="en-US" sz="3600" dirty="0" err="1" smtClean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ｓ</a:t>
            </a:r>
            <a:r>
              <a:rPr kumimoji="1" lang="ja-JP" altLang="en-US" sz="3600" dirty="0" smtClean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から広がる世界（視点の変換）</a:t>
            </a:r>
            <a:endParaRPr kumimoji="1" lang="en-US" altLang="ja-JP" sz="3600" dirty="0" smtClean="0">
              <a:solidFill>
                <a:schemeClr val="tx1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marL="45720" indent="0">
              <a:buNone/>
            </a:pPr>
            <a:r>
              <a:rPr lang="ja-JP" altLang="en-US" sz="3600" dirty="0" smtClean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　　地域から世界へ／世界から地域へ</a:t>
            </a:r>
            <a:endParaRPr kumimoji="1" lang="en-US" altLang="ja-JP" sz="3600" dirty="0" smtClean="0">
              <a:solidFill>
                <a:schemeClr val="tx1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kumimoji="1" lang="ja-JP" altLang="en-US" sz="3600" dirty="0" smtClean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学びをその場限りにしない（学びを広げる</a:t>
            </a:r>
            <a:r>
              <a:rPr kumimoji="1" lang="ja-JP" altLang="en-US" sz="3600" dirty="0" smtClean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）</a:t>
            </a:r>
            <a:endParaRPr kumimoji="1" lang="en-US" altLang="ja-JP" sz="3600" dirty="0" smtClean="0">
              <a:solidFill>
                <a:schemeClr val="tx1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sz="3600" dirty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地域</a:t>
            </a:r>
            <a:r>
              <a:rPr lang="ja-JP" altLang="en-US" sz="3600" dirty="0" smtClean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とのつながり（地域で生きる）</a:t>
            </a:r>
            <a:endParaRPr kumimoji="1" lang="en-US" altLang="ja-JP" sz="3600" dirty="0" smtClean="0">
              <a:solidFill>
                <a:schemeClr val="tx1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r>
              <a:rPr lang="ja-JP" altLang="en-US" sz="3600" dirty="0" smtClean="0">
                <a:solidFill>
                  <a:schemeClr val="tx1"/>
                </a:solidFill>
                <a:latin typeface="HGP明朝E" panose="02020900000000000000" pitchFamily="18" charset="-128"/>
                <a:ea typeface="HGP明朝E" panose="02020900000000000000" pitchFamily="18" charset="-128"/>
              </a:rPr>
              <a:t>取り組みを知ってもらう（アウトプット）</a:t>
            </a:r>
            <a:endParaRPr lang="en-US" altLang="ja-JP" sz="3600" dirty="0" smtClean="0">
              <a:solidFill>
                <a:schemeClr val="tx1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pPr marL="45720" indent="0">
              <a:buNone/>
            </a:pPr>
            <a:endParaRPr lang="en-US" altLang="ja-JP" sz="3600" dirty="0" smtClean="0">
              <a:solidFill>
                <a:schemeClr val="tx1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endParaRPr lang="en-US" altLang="ja-JP" sz="3600" dirty="0" smtClean="0">
              <a:solidFill>
                <a:schemeClr val="tx1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endParaRPr lang="en-US" altLang="ja-JP" sz="3200" dirty="0" smtClean="0">
              <a:solidFill>
                <a:schemeClr val="tx1"/>
              </a:solidFill>
              <a:latin typeface="HGP明朝E" panose="02020900000000000000" pitchFamily="18" charset="-128"/>
              <a:ea typeface="HGP明朝E" panose="02020900000000000000" pitchFamily="18" charset="-128"/>
            </a:endParaRPr>
          </a:p>
          <a:p>
            <a:endParaRPr lang="en-US" altLang="ja-JP" dirty="0" smtClean="0"/>
          </a:p>
          <a:p>
            <a:pPr marL="4572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517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2" t="-1701" r="191" b="1917"/>
          <a:stretch/>
        </p:blipFill>
        <p:spPr>
          <a:xfrm>
            <a:off x="2875600" y="309093"/>
            <a:ext cx="5827510" cy="3819940"/>
          </a:xfrm>
          <a:prstGeom prst="rect">
            <a:avLst/>
          </a:prstGeom>
        </p:spPr>
      </p:pic>
      <p:sp>
        <p:nvSpPr>
          <p:cNvPr id="22" name="下矢印 21"/>
          <p:cNvSpPr/>
          <p:nvPr/>
        </p:nvSpPr>
        <p:spPr>
          <a:xfrm flipH="1">
            <a:off x="8386821" y="1487326"/>
            <a:ext cx="316287" cy="2399833"/>
          </a:xfrm>
          <a:prstGeom prst="downArrow">
            <a:avLst>
              <a:gd name="adj1" fmla="val 50000"/>
              <a:gd name="adj2" fmla="val 93103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>
              <a:solidFill>
                <a:prstClr val="white"/>
              </a:solidFill>
              <a:latin typeface="Corbel" panose="020B0503020204020204"/>
              <a:ea typeface="ＭＳ ゴシック" panose="020B0609070205080204" pitchFamily="49" charset="-128"/>
            </a:endParaRPr>
          </a:p>
        </p:txBody>
      </p:sp>
      <p:sp>
        <p:nvSpPr>
          <p:cNvPr id="30" name="下矢印 29"/>
          <p:cNvSpPr/>
          <p:nvPr/>
        </p:nvSpPr>
        <p:spPr>
          <a:xfrm>
            <a:off x="3104865" y="1609370"/>
            <a:ext cx="287382" cy="2358530"/>
          </a:xfrm>
          <a:prstGeom prst="downArrow">
            <a:avLst>
              <a:gd name="adj1" fmla="val 50000"/>
              <a:gd name="adj2" fmla="val 93103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>
              <a:solidFill>
                <a:prstClr val="white"/>
              </a:solidFill>
              <a:latin typeface="Corbel" panose="020B0503020204020204"/>
              <a:ea typeface="ＭＳ ゴシック" panose="020B0609070205080204" pitchFamily="49" charset="-128"/>
            </a:endParaRPr>
          </a:p>
        </p:txBody>
      </p:sp>
      <p:grpSp>
        <p:nvGrpSpPr>
          <p:cNvPr id="31" name="グループ化 30"/>
          <p:cNvGrpSpPr/>
          <p:nvPr/>
        </p:nvGrpSpPr>
        <p:grpSpPr>
          <a:xfrm>
            <a:off x="4726410" y="4918725"/>
            <a:ext cx="2471442" cy="1495138"/>
            <a:chOff x="3255589" y="5517232"/>
            <a:chExt cx="2807748" cy="1511224"/>
          </a:xfrm>
        </p:grpSpPr>
        <p:sp>
          <p:nvSpPr>
            <p:cNvPr id="32" name="正方形/長方形 31"/>
            <p:cNvSpPr/>
            <p:nvPr/>
          </p:nvSpPr>
          <p:spPr>
            <a:xfrm>
              <a:off x="3275856" y="5517232"/>
              <a:ext cx="2664296" cy="109149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kumimoji="1" lang="ja-JP" altLang="en-US" sz="1350" b="1" kern="0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3255589" y="5661736"/>
              <a:ext cx="2807748" cy="1366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kumimoji="1" lang="en-US" altLang="ja-JP" sz="2000" b="1" kern="0" dirty="0" err="1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ASPUnivNet</a:t>
              </a:r>
              <a:endParaRPr kumimoji="1" lang="en-US" altLang="ja-JP" sz="2000" b="1" kern="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defTabSz="914400">
                <a:defRPr/>
              </a:pPr>
              <a:r>
                <a:rPr lang="ja-JP" altLang="en-US" sz="1600" b="1" kern="0" dirty="0" smtClean="0">
                  <a:solidFill>
                    <a:prstClr val="black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ユネスコスクール</a:t>
              </a:r>
              <a:endParaRPr lang="en-US" altLang="ja-JP" sz="1600" b="1" kern="0" dirty="0" smtClean="0">
                <a:solidFill>
                  <a:prstClr val="black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  <a:p>
              <a:pPr defTabSz="914400">
                <a:defRPr/>
              </a:pPr>
              <a:r>
                <a:rPr lang="ja-JP" altLang="en-US" sz="1600" b="1" kern="0" dirty="0" smtClean="0">
                  <a:solidFill>
                    <a:prstClr val="black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支援</a:t>
              </a:r>
              <a:r>
                <a:rPr lang="ja-JP" altLang="en-US" sz="1600" b="1" kern="0" dirty="0">
                  <a:solidFill>
                    <a:prstClr val="black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大学間</a:t>
              </a:r>
              <a:r>
                <a:rPr lang="ja-JP" altLang="en-US" sz="1400" b="1" kern="0" dirty="0">
                  <a:solidFill>
                    <a:prstClr val="black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ネットワーク</a:t>
              </a:r>
              <a:endParaRPr kumimoji="1" lang="en-US" altLang="ja-JP" sz="1600" b="1" kern="0" dirty="0">
                <a:solidFill>
                  <a:prstClr val="black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  <a:p>
              <a:pPr defTabSz="914400">
                <a:defRPr/>
              </a:pPr>
              <a:endParaRPr kumimoji="1" lang="ja-JP" altLang="en-US" sz="1100" b="1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4" name="テキスト ボックス 33"/>
          <p:cNvSpPr txBox="1"/>
          <p:nvPr/>
        </p:nvSpPr>
        <p:spPr>
          <a:xfrm>
            <a:off x="1676168" y="5744175"/>
            <a:ext cx="67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44546A">
                    <a:lumMod val="75000"/>
                  </a:srgb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委託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8614981" y="551497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44546A">
                    <a:lumMod val="75000"/>
                  </a:srgb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キャンディデート校</a:t>
            </a:r>
            <a:endParaRPr kumimoji="1" lang="ja-JP" altLang="en-US" b="1" dirty="0">
              <a:solidFill>
                <a:srgbClr val="44546A">
                  <a:lumMod val="75000"/>
                </a:srgb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7" name="左右矢印 36"/>
          <p:cNvSpPr/>
          <p:nvPr/>
        </p:nvSpPr>
        <p:spPr>
          <a:xfrm>
            <a:off x="4190026" y="4257861"/>
            <a:ext cx="3234251" cy="195401"/>
          </a:xfrm>
          <a:prstGeom prst="leftRightArrow">
            <a:avLst>
              <a:gd name="adj1" fmla="val 50000"/>
              <a:gd name="adj2" fmla="val 82831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>
              <a:solidFill>
                <a:prstClr val="white"/>
              </a:solidFill>
              <a:latin typeface="Corbel" panose="020B0503020204020204"/>
              <a:ea typeface="ＭＳ ゴシック" panose="020B0609070205080204" pitchFamily="49" charset="-128"/>
            </a:endParaRPr>
          </a:p>
        </p:txBody>
      </p:sp>
      <p:sp>
        <p:nvSpPr>
          <p:cNvPr id="38" name="左右矢印 37"/>
          <p:cNvSpPr/>
          <p:nvPr/>
        </p:nvSpPr>
        <p:spPr>
          <a:xfrm>
            <a:off x="4003121" y="5076495"/>
            <a:ext cx="710008" cy="279542"/>
          </a:xfrm>
          <a:prstGeom prst="leftRightArrow">
            <a:avLst>
              <a:gd name="adj1" fmla="val 50000"/>
              <a:gd name="adj2" fmla="val 82831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>
              <a:solidFill>
                <a:prstClr val="white"/>
              </a:solidFill>
              <a:latin typeface="Corbel" panose="020B0503020204020204"/>
              <a:ea typeface="ＭＳ ゴシック" panose="020B0609070205080204" pitchFamily="49" charset="-128"/>
            </a:endParaRPr>
          </a:p>
        </p:txBody>
      </p:sp>
      <p:sp>
        <p:nvSpPr>
          <p:cNvPr id="40" name="下矢印 39"/>
          <p:cNvSpPr/>
          <p:nvPr/>
        </p:nvSpPr>
        <p:spPr>
          <a:xfrm rot="16200000">
            <a:off x="7598055" y="4525185"/>
            <a:ext cx="318419" cy="1259116"/>
          </a:xfrm>
          <a:prstGeom prst="downArrow">
            <a:avLst>
              <a:gd name="adj1" fmla="val 50000"/>
              <a:gd name="adj2" fmla="val 78459"/>
            </a:avLst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>
              <a:solidFill>
                <a:prstClr val="white"/>
              </a:solidFill>
              <a:latin typeface="Corbel" panose="020B0503020204020204"/>
              <a:ea typeface="ＭＳ ゴシック" panose="020B0609070205080204" pitchFamily="49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395583" y="541520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rgbClr val="44546A">
                    <a:lumMod val="75000"/>
                  </a:srgb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支援</a:t>
            </a:r>
            <a:endParaRPr kumimoji="1" lang="ja-JP" altLang="en-US" sz="1200" b="1" dirty="0">
              <a:solidFill>
                <a:srgbClr val="44546A">
                  <a:lumMod val="75000"/>
                </a:srgb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550322" y="44779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44546A">
                    <a:lumMod val="75000"/>
                  </a:srgb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情報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008930" y="554201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rgbClr val="44546A">
                    <a:lumMod val="75000"/>
                  </a:srgb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情報</a:t>
            </a:r>
            <a:endParaRPr kumimoji="1" lang="ja-JP" altLang="en-US" sz="1200" b="1" dirty="0">
              <a:solidFill>
                <a:srgbClr val="44546A">
                  <a:lumMod val="75000"/>
                </a:srgb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6543DD6-E071-4C88-B081-979E5DBA0A52}"/>
              </a:ext>
            </a:extLst>
          </p:cNvPr>
          <p:cNvGrpSpPr/>
          <p:nvPr/>
        </p:nvGrpSpPr>
        <p:grpSpPr>
          <a:xfrm>
            <a:off x="8494156" y="4129033"/>
            <a:ext cx="2829715" cy="1368477"/>
            <a:chOff x="7000930" y="5437916"/>
            <a:chExt cx="1953140" cy="818618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7000930" y="5437916"/>
              <a:ext cx="1953140" cy="818618"/>
              <a:chOff x="5932787" y="4365414"/>
              <a:chExt cx="2604187" cy="1091490"/>
            </a:xfrm>
          </p:grpSpPr>
          <p:sp>
            <p:nvSpPr>
              <p:cNvPr id="18" name="正方形/長方形 17"/>
              <p:cNvSpPr/>
              <p:nvPr/>
            </p:nvSpPr>
            <p:spPr>
              <a:xfrm>
                <a:off x="5932787" y="4365414"/>
                <a:ext cx="2304256" cy="109149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>
                  <a:solidFill>
                    <a:prstClr val="white"/>
                  </a:solidFill>
                  <a:latin typeface="Corbel" panose="020B0503020204020204"/>
                  <a:ea typeface="ＭＳ ゴシック" panose="020B0609070205080204" pitchFamily="49" charset="-128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5932787" y="5107782"/>
                <a:ext cx="2604187" cy="319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000" b="1" dirty="0">
                    <a:solidFill>
                      <a:prstClr val="black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ユネスコスクール</a:t>
                </a:r>
                <a:endParaRPr kumimoji="1" lang="ja-JP" altLang="en-US" sz="1100" b="1" dirty="0">
                  <a:solidFill>
                    <a:prstClr val="black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795" y="5448362"/>
              <a:ext cx="1304460" cy="608809"/>
            </a:xfrm>
            <a:prstGeom prst="rect">
              <a:avLst/>
            </a:prstGeom>
          </p:spPr>
        </p:pic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EA5C405-697A-48EE-B9C7-253BD733239C}"/>
              </a:ext>
            </a:extLst>
          </p:cNvPr>
          <p:cNvGrpSpPr/>
          <p:nvPr/>
        </p:nvGrpSpPr>
        <p:grpSpPr>
          <a:xfrm>
            <a:off x="461963" y="4007740"/>
            <a:ext cx="3652379" cy="1481403"/>
            <a:chOff x="163377" y="5442796"/>
            <a:chExt cx="2133924" cy="852895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163377" y="5448327"/>
              <a:ext cx="2133924" cy="847364"/>
              <a:chOff x="-51575" y="5369222"/>
              <a:chExt cx="2845232" cy="1129819"/>
            </a:xfrm>
          </p:grpSpPr>
          <p:sp>
            <p:nvSpPr>
              <p:cNvPr id="15" name="正方形/長方形 14"/>
              <p:cNvSpPr/>
              <p:nvPr/>
            </p:nvSpPr>
            <p:spPr>
              <a:xfrm>
                <a:off x="-51575" y="5369222"/>
                <a:ext cx="2614546" cy="112981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50">
                  <a:solidFill>
                    <a:prstClr val="white"/>
                  </a:solidFill>
                  <a:latin typeface="Corbel" panose="020B0503020204020204"/>
                  <a:ea typeface="ＭＳ ゴシック" panose="020B0609070205080204" pitchFamily="49" charset="-128"/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-16562" y="5437763"/>
                <a:ext cx="2810219" cy="865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>
                    <a:solidFill>
                      <a:prstClr val="black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ACCU</a:t>
                </a:r>
                <a:r>
                  <a:rPr kumimoji="1" lang="ja-JP" altLang="en-US" b="1" dirty="0">
                    <a:solidFill>
                      <a:prstClr val="black"/>
                    </a:solidFill>
                    <a:latin typeface="Calibri Light"/>
                    <a:ea typeface="ＭＳ ゴシック" panose="020B0609070205080204" pitchFamily="49" charset="-128"/>
                  </a:rPr>
                  <a:t>　</a:t>
                </a:r>
                <a:endParaRPr kumimoji="1" lang="en-US" altLang="ja-JP" b="1" dirty="0">
                  <a:solidFill>
                    <a:prstClr val="black"/>
                  </a:solidFill>
                  <a:latin typeface="Calibri Light"/>
                  <a:ea typeface="ＭＳ ゴシック" panose="020B0609070205080204" pitchFamily="49" charset="-128"/>
                </a:endParaRPr>
              </a:p>
              <a:p>
                <a:r>
                  <a:rPr kumimoji="1" lang="ja-JP" altLang="en-US" b="1" dirty="0">
                    <a:solidFill>
                      <a:prstClr val="black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公益財団法人</a:t>
                </a:r>
                <a:r>
                  <a:rPr kumimoji="1" lang="en-US" altLang="ja-JP" b="1" dirty="0">
                    <a:solidFill>
                      <a:prstClr val="black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/>
                </a:r>
                <a:br>
                  <a:rPr kumimoji="1" lang="en-US" altLang="ja-JP" b="1" dirty="0">
                    <a:solidFill>
                      <a:prstClr val="black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</a:br>
                <a:r>
                  <a:rPr kumimoji="1" lang="ja-JP" altLang="en-US" b="1" dirty="0">
                    <a:solidFill>
                      <a:prstClr val="black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ユネスコアジア文化センター</a:t>
                </a:r>
                <a:endParaRPr kumimoji="1" lang="en-US" altLang="ja-JP" b="1" dirty="0">
                  <a:solidFill>
                    <a:prstClr val="black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  <a:p>
                <a:r>
                  <a:rPr lang="ja-JP" altLang="en-US" b="1" dirty="0">
                    <a:solidFill>
                      <a:prstClr val="black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（ユネスコスクール事務局</a:t>
                </a:r>
                <a:r>
                  <a:rPr lang="ja-JP" altLang="en-US" sz="1400" b="1" dirty="0">
                    <a:solidFill>
                      <a:prstClr val="black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）</a:t>
                </a:r>
                <a:endParaRPr kumimoji="1" lang="ja-JP" altLang="en-US" sz="1400" b="1" dirty="0">
                  <a:solidFill>
                    <a:prstClr val="black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671" y="5442796"/>
              <a:ext cx="1057674" cy="411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右矢印 7"/>
          <p:cNvSpPr/>
          <p:nvPr/>
        </p:nvSpPr>
        <p:spPr>
          <a:xfrm>
            <a:off x="7320772" y="2269434"/>
            <a:ext cx="1669350" cy="4702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13617" y="2323398"/>
            <a:ext cx="3124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都城</a:t>
            </a:r>
            <a:r>
              <a:rPr kumimoji="1" lang="ja-JP" altLang="en-US" sz="2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ユネスコ</a:t>
            </a:r>
            <a:r>
              <a:rPr kumimoji="1" lang="ja-JP" altLang="en-US" sz="2400" b="1" dirty="0" smtClean="0"/>
              <a:t>協会</a:t>
            </a:r>
            <a:r>
              <a:rPr kumimoji="1" lang="ja-JP" altLang="en-US" sz="1600" dirty="0" smtClean="0"/>
              <a:t>　</a:t>
            </a:r>
            <a:endParaRPr kumimoji="1" lang="ja-JP" altLang="en-US" sz="1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568826" y="5846699"/>
            <a:ext cx="210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宮崎学園高校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19077" y="6191794"/>
            <a:ext cx="2236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福岡教育大学</a:t>
            </a:r>
            <a:endParaRPr kumimoji="1"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9568826" y="3056709"/>
            <a:ext cx="340187" cy="83045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995212" y="3282842"/>
            <a:ext cx="66220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支援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129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" grpId="0" animBg="1"/>
      <p:bldP spid="9" grpId="0"/>
      <p:bldP spid="10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48641" y="287383"/>
            <a:ext cx="1127324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 smtClean="0">
                <a:solidFill>
                  <a:srgbClr val="0070C0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ユネスコスクール申請理由</a:t>
            </a:r>
            <a:endParaRPr kumimoji="1" lang="en-US" altLang="ja-JP" sz="4000" b="1" dirty="0" smtClean="0">
              <a:solidFill>
                <a:srgbClr val="0070C0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endParaRPr kumimoji="1" lang="en-US" altLang="ja-JP" dirty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　</a:t>
            </a:r>
            <a:r>
              <a:rPr kumimoji="1" lang="ja-JP" altLang="en-US" sz="24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本校</a:t>
            </a:r>
            <a:r>
              <a:rPr kumimoji="1" lang="ja-JP" altLang="en-US" sz="2400" dirty="0">
                <a:latin typeface="HGS明朝E" panose="02020900000000000000" pitchFamily="18" charset="-128"/>
                <a:ea typeface="HGS明朝E" panose="02020900000000000000" pitchFamily="18" charset="-128"/>
              </a:rPr>
              <a:t>では</a:t>
            </a:r>
            <a:r>
              <a:rPr kumimoji="1" lang="ja-JP" altLang="en-US" sz="2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「礼節・勤労」を建学の精神</a:t>
            </a:r>
            <a:r>
              <a:rPr kumimoji="1" lang="ja-JP" altLang="en-US" sz="2400" dirty="0">
                <a:latin typeface="HGS明朝E" panose="02020900000000000000" pitchFamily="18" charset="-128"/>
                <a:ea typeface="HGS明朝E" panose="02020900000000000000" pitchFamily="18" charset="-128"/>
              </a:rPr>
              <a:t>として、</a:t>
            </a:r>
            <a:r>
              <a:rPr kumimoji="1" lang="en-US" altLang="ja-JP" sz="2400" dirty="0">
                <a:latin typeface="HGS明朝E" panose="02020900000000000000" pitchFamily="18" charset="-128"/>
                <a:ea typeface="HGS明朝E" panose="02020900000000000000" pitchFamily="18" charset="-128"/>
              </a:rPr>
              <a:t>79</a:t>
            </a:r>
            <a:r>
              <a:rPr kumimoji="1" lang="ja-JP" altLang="en-US" sz="2400" dirty="0">
                <a:latin typeface="HGS明朝E" panose="02020900000000000000" pitchFamily="18" charset="-128"/>
                <a:ea typeface="HGS明朝E" panose="02020900000000000000" pitchFamily="18" charset="-128"/>
              </a:rPr>
              <a:t>年の歴史を積み重ねてきた</a:t>
            </a:r>
            <a:r>
              <a:rPr kumimoji="1" lang="ja-JP" altLang="en-US" sz="24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。まず</a:t>
            </a:r>
            <a:r>
              <a:rPr kumimoji="1" lang="ja-JP" altLang="en-US" sz="2400" dirty="0">
                <a:latin typeface="HGS明朝E" panose="02020900000000000000" pitchFamily="18" charset="-128"/>
                <a:ea typeface="HGS明朝E" panose="02020900000000000000" pitchFamily="18" charset="-128"/>
              </a:rPr>
              <a:t>、「礼節」の基本は人間性を尊重することにあるが、それは、人間が互いを思いやり自分を大切にするとともに、他人を重んずる精神の現れである。同時に、複雑な現代社会においては、民族・宗教・国家の違いを越えて互いを認め合う必要があり、その際、平和で幸福な社会を築くための基本となる精神であろう。一方、「勤労」とは、困難を克服し、仕事を愛し、成し遂げていく精神の現れであり、新しい文化を創造し、人類の繁栄を築いていくことの根本条件であるといえる。</a:t>
            </a:r>
          </a:p>
          <a:p>
            <a:r>
              <a:rPr kumimoji="1" lang="ja-JP" altLang="en-US" sz="2400" dirty="0">
                <a:latin typeface="HGS明朝E" panose="02020900000000000000" pitchFamily="18" charset="-128"/>
                <a:ea typeface="HGS明朝E" panose="02020900000000000000" pitchFamily="18" charset="-128"/>
              </a:rPr>
              <a:t>　本校では、建学の精神をもとに行う学校の教育活動全般を通して、「</a:t>
            </a:r>
            <a:r>
              <a:rPr kumimoji="1" lang="en-US" altLang="ja-JP" sz="2400" dirty="0">
                <a:latin typeface="HGS明朝E" panose="02020900000000000000" pitchFamily="18" charset="-128"/>
                <a:ea typeface="HGS明朝E" panose="02020900000000000000" pitchFamily="18" charset="-128"/>
              </a:rPr>
              <a:t>『</a:t>
            </a:r>
            <a:r>
              <a:rPr kumimoji="1" lang="ja-JP" altLang="en-US" sz="2400" dirty="0">
                <a:latin typeface="HGS明朝E" panose="02020900000000000000" pitchFamily="18" charset="-128"/>
                <a:ea typeface="HGS明朝E" panose="02020900000000000000" pitchFamily="18" charset="-128"/>
              </a:rPr>
              <a:t>共に生きる</a:t>
            </a:r>
            <a:r>
              <a:rPr kumimoji="1" lang="en-US" altLang="ja-JP" sz="2400" dirty="0">
                <a:latin typeface="HGS明朝E" panose="02020900000000000000" pitchFamily="18" charset="-128"/>
                <a:ea typeface="HGS明朝E" panose="02020900000000000000" pitchFamily="18" charset="-128"/>
              </a:rPr>
              <a:t>』</a:t>
            </a:r>
            <a:r>
              <a:rPr kumimoji="1" lang="ja-JP" altLang="en-US" sz="2400" dirty="0">
                <a:latin typeface="HGS明朝E" panose="02020900000000000000" pitchFamily="18" charset="-128"/>
                <a:ea typeface="HGS明朝E" panose="02020900000000000000" pitchFamily="18" charset="-128"/>
              </a:rPr>
              <a:t>人々との関わり方」「様々な文化や国々との関わり方」「自然や環境との共存」について考え、お互いを尊重しながら共存していくことの大切さ、その実現のために主体的に行動できるグローバルな視野を持った生徒を育成したいと考えユネスコスクール申請をするに至った</a:t>
            </a:r>
            <a:r>
              <a:rPr kumimoji="1" lang="ja-JP" altLang="en-US" sz="2400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。　　　　　　　　　（報告書抜粋）</a:t>
            </a:r>
            <a:r>
              <a:rPr kumimoji="1" lang="ja-JP" altLang="en-US" sz="2400" dirty="0">
                <a:latin typeface="HGS明朝E" panose="02020900000000000000" pitchFamily="18" charset="-128"/>
                <a:ea typeface="HGS明朝E" panose="02020900000000000000" pitchFamily="18" charset="-128"/>
              </a:rPr>
              <a:t>　　</a:t>
            </a:r>
          </a:p>
        </p:txBody>
      </p:sp>
    </p:spTree>
    <p:extLst>
      <p:ext uri="{BB962C8B-B14F-4D97-AF65-F5344CB8AC3E}">
        <p14:creationId xmlns:p14="http://schemas.microsoft.com/office/powerpoint/2010/main" val="17382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70261" y="1330814"/>
            <a:ext cx="111295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地域</a:t>
            </a:r>
            <a:r>
              <a:rPr kumimoji="1" lang="ja-JP" altLang="en-US" sz="3600" b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の社会教育機関、ＮＰＯ等との連携などを通じて</a:t>
            </a:r>
            <a:r>
              <a:rPr kumimoji="1" lang="ja-JP" altLang="en-US" sz="3600" b="1" u="sng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、開かれた</a:t>
            </a:r>
            <a:r>
              <a:rPr kumimoji="1" lang="ja-JP" altLang="en-US" sz="3600" b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ネットワークを築くよう努めること</a:t>
            </a:r>
            <a:r>
              <a:rPr kumimoji="1" lang="ja-JP" altLang="en-US" sz="3600" b="1" u="sng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。</a:t>
            </a:r>
            <a:endParaRPr kumimoji="1" lang="ja-JP" altLang="en-US" sz="3600" b="1" u="sng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2514" y="287383"/>
            <a:ext cx="1031965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ln w="0"/>
                <a:latin typeface="HGS明朝E" panose="02020900000000000000" pitchFamily="18" charset="-128"/>
                <a:ea typeface="HGS明朝E" panose="02020900000000000000" pitchFamily="18" charset="-128"/>
              </a:rPr>
              <a:t>ユネスコスクールとして大切なこと</a:t>
            </a:r>
            <a:endParaRPr kumimoji="1" lang="ja-JP" altLang="en-US" sz="3600" b="1" dirty="0">
              <a:ln w="0"/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58937" y="6126862"/>
            <a:ext cx="694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（ユネスコスクールガイドラインより抜粋）</a:t>
            </a:r>
            <a:endParaRPr kumimoji="1" lang="ja-JP" altLang="en-US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13215" y="3282938"/>
            <a:ext cx="1033825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3600" b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校内外における各種研修の充実・活用を図るなど、ユネスコスクールの活動を通じて広く学校外にも</a:t>
            </a:r>
            <a:r>
              <a:rPr kumimoji="1" lang="ja-JP" altLang="en-US" sz="4000" b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働きかけ</a:t>
            </a:r>
            <a:r>
              <a:rPr kumimoji="1" lang="ja-JP" altLang="en-US" sz="3600" b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、我々人類社会が持続的に発展するよう心がけること。</a:t>
            </a:r>
          </a:p>
        </p:txBody>
      </p:sp>
    </p:spTree>
    <p:extLst>
      <p:ext uri="{BB962C8B-B14F-4D97-AF65-F5344CB8AC3E}">
        <p14:creationId xmlns:p14="http://schemas.microsoft.com/office/powerpoint/2010/main" val="3767362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6" b="9944"/>
          <a:stretch/>
        </p:blipFill>
        <p:spPr>
          <a:xfrm>
            <a:off x="1980111" y="1920240"/>
            <a:ext cx="7921172" cy="440218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62857" y="348343"/>
            <a:ext cx="11364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ＳＤＧｓ　世界を変える</a:t>
            </a:r>
            <a: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17</a:t>
            </a:r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の目標</a:t>
            </a:r>
            <a:endParaRPr kumimoji="1" lang="en-US" altLang="ja-JP" sz="3200" b="1" dirty="0" smtClean="0">
              <a:solidFill>
                <a:schemeClr val="accent6">
                  <a:lumMod val="75000"/>
                </a:schemeClr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17goals</a:t>
            </a:r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to</a:t>
            </a:r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transform</a:t>
            </a:r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our</a:t>
            </a:r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world</a:t>
            </a:r>
          </a:p>
          <a:p>
            <a:pPr algn="ctr"/>
            <a:r>
              <a:rPr kumimoji="1" lang="ja-JP" altLang="en-US" sz="2400" b="1" dirty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誰</a:t>
            </a:r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一人取り残さない　</a:t>
            </a:r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No</a:t>
            </a:r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one</a:t>
            </a:r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will</a:t>
            </a:r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be</a:t>
            </a:r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left</a:t>
            </a:r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behind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56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75064" y="322217"/>
            <a:ext cx="1056640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 smtClean="0">
                <a:solidFill>
                  <a:srgbClr val="FF0066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ＳＤＧｓ</a:t>
            </a:r>
            <a:r>
              <a:rPr kumimoji="1" lang="en-US" altLang="ja-JP" sz="4000" b="1" dirty="0" smtClean="0">
                <a:solidFill>
                  <a:srgbClr val="FF0066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…</a:t>
            </a:r>
            <a:r>
              <a:rPr kumimoji="1" lang="ja-JP" altLang="en-US" sz="4000" b="1" dirty="0" smtClean="0">
                <a:solidFill>
                  <a:srgbClr val="FF0066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何を学ぶのか？</a:t>
            </a:r>
            <a:endParaRPr kumimoji="1" lang="en-US" altLang="ja-JP" sz="4000" b="1" dirty="0" smtClean="0">
              <a:solidFill>
                <a:srgbClr val="FF0066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endParaRPr kumimoji="1" lang="en-US" altLang="ja-JP" b="1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①地球的な課題　</a:t>
            </a:r>
            <a:r>
              <a:rPr kumimoji="1" lang="en-US" altLang="ja-JP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global</a:t>
            </a:r>
            <a:r>
              <a:rPr kumimoji="1" lang="ja-JP" altLang="en-US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en-US" altLang="ja-JP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issue</a:t>
            </a:r>
          </a:p>
          <a:p>
            <a:r>
              <a:rPr kumimoji="1" lang="ja-JP" altLang="en-US" sz="28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ja-JP" altLang="en-US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貧困・飢餓、紛争・戦争、環境破壊、人権侵害といった問題</a:t>
            </a:r>
            <a:endParaRPr kumimoji="1" lang="en-US" altLang="ja-JP" sz="2800" b="1" dirty="0" smtClean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28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ja-JP" altLang="en-US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文化・民族・宗教などを異にする世界の人びと</a:t>
            </a:r>
            <a:endParaRPr kumimoji="1" lang="en-US" altLang="ja-JP" sz="2800" b="1" dirty="0" smtClean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endParaRPr kumimoji="1" lang="en-US" altLang="ja-JP" sz="2800" b="1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②地域の課題　</a:t>
            </a:r>
            <a:r>
              <a:rPr kumimoji="1" lang="en-US" altLang="ja-JP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local issue</a:t>
            </a:r>
          </a:p>
          <a:p>
            <a:r>
              <a:rPr kumimoji="1" lang="ja-JP" altLang="en-US" sz="28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ja-JP" altLang="en-US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日本社会のあり方や私たちのライフスタイル</a:t>
            </a:r>
            <a:endParaRPr kumimoji="1" lang="en-US" altLang="ja-JP" sz="2800" b="1" dirty="0" smtClean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28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ja-JP" altLang="en-US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住み続けられるまちづくり、多文化共生</a:t>
            </a:r>
            <a:endParaRPr kumimoji="1" lang="en-US" altLang="ja-JP" sz="2800" b="1" dirty="0" smtClean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endParaRPr kumimoji="1" lang="en-US" altLang="ja-JP" sz="2800" b="1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③</a:t>
            </a:r>
            <a:r>
              <a:rPr kumimoji="1" lang="en-US" altLang="ja-JP" sz="2800" b="1" dirty="0" err="1" smtClean="0">
                <a:latin typeface="HGS明朝E" panose="02020900000000000000" pitchFamily="18" charset="-128"/>
                <a:ea typeface="HGS明朝E" panose="02020900000000000000" pitchFamily="18" charset="-128"/>
              </a:rPr>
              <a:t>Glo-cal</a:t>
            </a:r>
            <a:r>
              <a:rPr kumimoji="1" lang="ja-JP" altLang="en-US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en-US" altLang="ja-JP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issue</a:t>
            </a:r>
          </a:p>
          <a:p>
            <a:r>
              <a:rPr kumimoji="1" lang="ja-JP" altLang="en-US" sz="28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ja-JP" altLang="en-US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地球・世界⇄国家⇄地域⇄自己　　★ボーダレス</a:t>
            </a:r>
            <a:endParaRPr kumimoji="1" lang="en-US" altLang="ja-JP" sz="2800" b="1" dirty="0" smtClean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28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　</a:t>
            </a:r>
            <a:r>
              <a:rPr kumimoji="1" lang="en-US" altLang="ja-JP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Think globally and act locally</a:t>
            </a:r>
          </a:p>
          <a:p>
            <a:r>
              <a:rPr kumimoji="1" lang="en-US" altLang="ja-JP" sz="28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 </a:t>
            </a:r>
            <a:r>
              <a:rPr kumimoji="1" lang="en-US" altLang="ja-JP" sz="2800" b="1" dirty="0" smtClean="0">
                <a:latin typeface="HGS明朝E" panose="02020900000000000000" pitchFamily="18" charset="-128"/>
                <a:ea typeface="HGS明朝E" panose="02020900000000000000" pitchFamily="18" charset="-128"/>
              </a:rPr>
              <a:t>   Act globally and think locally </a:t>
            </a:r>
            <a:endParaRPr kumimoji="1" lang="ja-JP" altLang="en-US" sz="2800" b="1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643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7200" dirty="0" smtClean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　　ＳＤＧｓ</a:t>
            </a:r>
            <a:endParaRPr kumimoji="1" lang="ja-JP" altLang="en-US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64180" y="3494314"/>
            <a:ext cx="10979329" cy="3233057"/>
          </a:xfrm>
        </p:spPr>
        <p:txBody>
          <a:bodyPr/>
          <a:lstStyle/>
          <a:p>
            <a:pPr marL="34290" indent="0">
              <a:buNone/>
            </a:pPr>
            <a:r>
              <a:rPr kumimoji="1" lang="ja-JP" altLang="en-US" sz="3200" b="1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◆　２０１５年９月の国連サミットで採択</a:t>
            </a:r>
            <a:endParaRPr kumimoji="1" lang="en-US" altLang="ja-JP" sz="3200" b="1" dirty="0" smtClean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marL="34290" indent="0">
              <a:buNone/>
            </a:pPr>
            <a:r>
              <a:rPr lang="ja-JP" altLang="en-US" sz="3200" b="1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◆　世界が定めた、世界をよくするための１７個の目標と</a:t>
            </a:r>
            <a:endParaRPr lang="en-US" altLang="ja-JP" sz="3200" b="1" dirty="0" smtClean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marL="34290" indent="0">
              <a:buNone/>
            </a:pPr>
            <a:r>
              <a:rPr lang="ja-JP" altLang="en-US" sz="3200" b="1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　　</a:t>
            </a:r>
            <a:r>
              <a:rPr lang="en-US" altLang="ja-JP" sz="3200" b="1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169</a:t>
            </a:r>
            <a:r>
              <a:rPr lang="ja-JP" altLang="en-US" sz="3200" b="1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のターゲット</a:t>
            </a:r>
            <a:endParaRPr lang="en-US" altLang="ja-JP" sz="3200" b="1" dirty="0" smtClean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marL="34290" indent="0">
              <a:buNone/>
            </a:pPr>
            <a:r>
              <a:rPr kumimoji="1" lang="ja-JP" altLang="en-US" sz="3200" b="1" dirty="0" smtClean="0">
                <a:solidFill>
                  <a:schemeClr val="tx1"/>
                </a:solidFill>
                <a:latin typeface="HGS明朝E" panose="02020900000000000000" pitchFamily="18" charset="-128"/>
                <a:ea typeface="HGS明朝E" panose="02020900000000000000" pitchFamily="18" charset="-128"/>
              </a:rPr>
              <a:t>◆　２０３０年までの達成を目指す</a:t>
            </a:r>
            <a:endParaRPr kumimoji="1" lang="en-US" altLang="ja-JP" sz="3200" b="1" dirty="0" smtClean="0">
              <a:solidFill>
                <a:schemeClr val="tx1"/>
              </a:solidFill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marL="34290" indent="0">
              <a:buNone/>
            </a:pPr>
            <a:endParaRPr kumimoji="1" lang="en-US" altLang="ja-JP" dirty="0" smtClean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4" name="円形吹き出し 3"/>
          <p:cNvSpPr/>
          <p:nvPr/>
        </p:nvSpPr>
        <p:spPr>
          <a:xfrm>
            <a:off x="7592785" y="496389"/>
            <a:ext cx="3749040" cy="2756262"/>
          </a:xfrm>
          <a:prstGeom prst="wedgeEllipseCallout">
            <a:avLst>
              <a:gd name="adj1" fmla="val -53586"/>
              <a:gd name="adj2" fmla="val 38803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916091" y="997357"/>
            <a:ext cx="31024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i="1" u="sng" dirty="0" smtClean="0">
                <a:latin typeface="+mj-ea"/>
                <a:ea typeface="+mj-ea"/>
              </a:rPr>
              <a:t>１７のゴールを使って身の回りの出来事を捉える。</a:t>
            </a:r>
            <a:endParaRPr kumimoji="1" lang="en-US" altLang="ja-JP" b="1" i="1" u="sng" dirty="0" smtClean="0">
              <a:latin typeface="+mj-ea"/>
              <a:ea typeface="+mj-ea"/>
            </a:endParaRPr>
          </a:p>
          <a:p>
            <a:r>
              <a:rPr kumimoji="1" lang="ja-JP" altLang="en-US" b="1" i="1" u="sng" dirty="0" smtClean="0">
                <a:latin typeface="+mj-ea"/>
                <a:ea typeface="+mj-ea"/>
              </a:rPr>
              <a:t>「ジブンゴト化」</a:t>
            </a:r>
            <a:endParaRPr kumimoji="1" lang="en-US" altLang="ja-JP" b="1" i="1" u="sng" dirty="0" smtClean="0">
              <a:latin typeface="+mj-ea"/>
              <a:ea typeface="+mj-ea"/>
            </a:endParaRPr>
          </a:p>
          <a:p>
            <a:r>
              <a:rPr kumimoji="1" lang="ja-JP" altLang="en-US" b="1" i="1" u="sng" dirty="0">
                <a:latin typeface="+mj-ea"/>
                <a:ea typeface="+mj-ea"/>
              </a:rPr>
              <a:t>自分</a:t>
            </a:r>
            <a:r>
              <a:rPr kumimoji="1" lang="ja-JP" altLang="en-US" b="1" i="1" u="sng" dirty="0" smtClean="0">
                <a:latin typeface="+mj-ea"/>
                <a:ea typeface="+mj-ea"/>
              </a:rPr>
              <a:t>の</a:t>
            </a:r>
            <a:r>
              <a:rPr kumimoji="1" lang="ja-JP" altLang="en-US" b="1" i="1" u="sng" dirty="0">
                <a:latin typeface="+mj-ea"/>
                <a:ea typeface="+mj-ea"/>
              </a:rPr>
              <a:t>問題</a:t>
            </a:r>
            <a:r>
              <a:rPr kumimoji="1" lang="ja-JP" altLang="en-US" b="1" i="1" u="sng" dirty="0" smtClean="0">
                <a:latin typeface="+mj-ea"/>
                <a:ea typeface="+mj-ea"/>
              </a:rPr>
              <a:t>として自分の国や地域ライフスタイルを見つめなおす視点</a:t>
            </a:r>
            <a:endParaRPr kumimoji="1" lang="ja-JP" altLang="en-US" b="1" i="1" u="sng" dirty="0">
              <a:latin typeface="+mj-ea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43000" y="3640408"/>
            <a:ext cx="10391500" cy="2123658"/>
          </a:xfrm>
          <a:prstGeom prst="rect">
            <a:avLst/>
          </a:prstGeom>
          <a:solidFill>
            <a:srgbClr val="FF3615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6600" dirty="0" smtClean="0">
                <a:solidFill>
                  <a:schemeClr val="bg1"/>
                </a:solidFill>
              </a:rPr>
              <a:t>No one will be left behind   </a:t>
            </a:r>
          </a:p>
          <a:p>
            <a:r>
              <a:rPr kumimoji="1" lang="ja-JP" altLang="en-US" sz="6600" dirty="0" smtClean="0">
                <a:solidFill>
                  <a:schemeClr val="bg1"/>
                </a:solidFill>
              </a:rPr>
              <a:t>誰一人取り残さない</a:t>
            </a:r>
            <a:endParaRPr kumimoji="1" lang="ja-JP" alt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2407921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明朝E" panose="02020900000000000000" pitchFamily="18" charset="-128"/>
                <a:ea typeface="HGP明朝E" panose="02020900000000000000" pitchFamily="18" charset="-128"/>
              </a:rPr>
              <a:t>本校の取り組み</a:t>
            </a:r>
            <a:endParaRPr kumimoji="1" lang="ja-JP" alt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明朝E" panose="02020900000000000000" pitchFamily="18" charset="-128"/>
              <a:ea typeface="HGP明朝E" panose="02020900000000000000" pitchFamily="18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086" y="3254640"/>
            <a:ext cx="1803437" cy="295665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958" y="3169828"/>
            <a:ext cx="1828076" cy="312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基礎">
  <a:themeElements>
    <a:clrScheme name="基礎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基礎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礎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TM03457444[[fn=基礎]]</Template>
  <TotalTime>1950</TotalTime>
  <Words>321</Words>
  <Application>Microsoft Office PowerPoint</Application>
  <PresentationFormat>ワイド画面</PresentationFormat>
  <Paragraphs>112</Paragraphs>
  <Slides>21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1" baseType="lpstr">
      <vt:lpstr>HGP明朝E</vt:lpstr>
      <vt:lpstr>HGS明朝E</vt:lpstr>
      <vt:lpstr>ＭＳ Ｐゴシック</vt:lpstr>
      <vt:lpstr>ＭＳ ゴシック</vt:lpstr>
      <vt:lpstr>メイリオ</vt:lpstr>
      <vt:lpstr>游ゴシック</vt:lpstr>
      <vt:lpstr>Calibri</vt:lpstr>
      <vt:lpstr>Calibri Light</vt:lpstr>
      <vt:lpstr>Corbel</vt:lpstr>
      <vt:lpstr>基礎</vt:lpstr>
      <vt:lpstr>ユネスコスクールに向けての取り組み</vt:lpstr>
      <vt:lpstr>ユネスコスクールとは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　ＳＤＧｓ</vt:lpstr>
      <vt:lpstr>本校の取り組み</vt:lpstr>
      <vt:lpstr>職員間の共通理解</vt:lpstr>
      <vt:lpstr>PowerPoint プレゼンテーション</vt:lpstr>
      <vt:lpstr>グローバルコース</vt:lpstr>
      <vt:lpstr>LHR～世界環境デー</vt:lpstr>
      <vt:lpstr>世界史</vt:lpstr>
      <vt:lpstr>インターアクト部　　　韓国との交流</vt:lpstr>
      <vt:lpstr>インターアクト部　　校内放送</vt:lpstr>
      <vt:lpstr>都城ユネスコ協会</vt:lpstr>
      <vt:lpstr> 総会での発表の様子</vt:lpstr>
      <vt:lpstr>ＥＳＤパスポート</vt:lpstr>
      <vt:lpstr>PowerPoint プレゼンテーション</vt:lpstr>
      <vt:lpstr>ユネスコスクールとして―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ユネスコスクールとしての活動スタートに向けて</dc:title>
  <dc:creator>伊東 望</dc:creator>
  <cp:lastModifiedBy>伊東 望</cp:lastModifiedBy>
  <cp:revision>80</cp:revision>
  <cp:lastPrinted>2021-10-11T02:22:39Z</cp:lastPrinted>
  <dcterms:created xsi:type="dcterms:W3CDTF">2020-02-05T01:02:15Z</dcterms:created>
  <dcterms:modified xsi:type="dcterms:W3CDTF">2021-10-15T11:16:18Z</dcterms:modified>
</cp:coreProperties>
</file>