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7" r:id="rId2"/>
  </p:sldIdLst>
  <p:sldSz cx="9144000" cy="5143500" type="screen16x9"/>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比嘉理恵" initials="" lastIdx="1" clrIdx="0"/>
  <p:cmAuthor id="1" name="user" initials="u" lastIdx="0"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2"/>
    <p:restoredTop sz="95320" autoAdjust="0"/>
  </p:normalViewPr>
  <p:slideViewPr>
    <p:cSldViewPr snapToGrid="0">
      <p:cViewPr varScale="1">
        <p:scale>
          <a:sx n="69" d="100"/>
          <a:sy n="69" d="100"/>
        </p:scale>
        <p:origin x="874" y="3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9-20T05:16:07" idx="1">
    <p:pos x="6000" y="0"/>
    <p:text>様式１</p:text>
  </p:cm>
</p: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image" Target="../media/image3.png"/><Relationship Id="rId4"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image" Target="../media/image3.pn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3C6967-880A-4784-9657-DA83B9DCA134}" type="doc">
      <dgm:prSet loTypeId="urn:microsoft.com/office/officeart/2005/8/layout/hList7"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DE553309-1B90-4607-BDE6-0DF85C67B60D}">
      <dgm:prSet phldrT="[テキスト]" custT="1"/>
      <dgm:spPr>
        <a:solidFill>
          <a:srgbClr val="00B0F0"/>
        </a:solidFill>
      </dgm:spPr>
      <dgm:t>
        <a:bodyPr/>
        <a:lstStyle/>
        <a:p>
          <a:pPr algn="l"/>
          <a:r>
            <a:rPr kumimoji="1" lang="ja-JP" altLang="en-US" sz="2800" dirty="0" smtClean="0">
              <a:solidFill>
                <a:schemeClr val="bg1"/>
              </a:solidFill>
            </a:rPr>
            <a:t>学期に２回室戸岬周辺を清掃</a:t>
          </a:r>
          <a:endParaRPr kumimoji="1" lang="ja-JP" altLang="en-US" sz="2800" dirty="0">
            <a:solidFill>
              <a:schemeClr val="bg1"/>
            </a:solidFill>
          </a:endParaRPr>
        </a:p>
      </dgm:t>
    </dgm:pt>
    <dgm:pt modelId="{47C1BAE6-4D53-4DD0-9007-C671FB3F6724}" type="parTrans" cxnId="{48970E6E-9E38-410B-9734-32EE7FD2BD45}">
      <dgm:prSet/>
      <dgm:spPr/>
      <dgm:t>
        <a:bodyPr/>
        <a:lstStyle/>
        <a:p>
          <a:endParaRPr kumimoji="1" lang="ja-JP" altLang="en-US"/>
        </a:p>
      </dgm:t>
    </dgm:pt>
    <dgm:pt modelId="{3C708138-EFE5-49F6-9535-A38A1C8ED0D4}" type="sibTrans" cxnId="{48970E6E-9E38-410B-9734-32EE7FD2BD45}">
      <dgm:prSet/>
      <dgm:spPr/>
      <dgm:t>
        <a:bodyPr/>
        <a:lstStyle/>
        <a:p>
          <a:endParaRPr kumimoji="1" lang="ja-JP" altLang="en-US"/>
        </a:p>
      </dgm:t>
    </dgm:pt>
    <dgm:pt modelId="{AC720869-13EC-4732-B401-CF4E3D59C0BE}">
      <dgm:prSet phldrT="[テキスト]" custT="1"/>
      <dgm:spPr>
        <a:solidFill>
          <a:srgbClr val="00B0F0"/>
        </a:solidFill>
      </dgm:spPr>
      <dgm:t>
        <a:bodyPr/>
        <a:lstStyle/>
        <a:p>
          <a:pPr algn="l"/>
          <a:r>
            <a:rPr kumimoji="1" lang="ja-JP" altLang="en-US" sz="2800" dirty="0" smtClean="0"/>
            <a:t>手作りのあずま袋をプレゼント</a:t>
          </a:r>
          <a:endParaRPr kumimoji="1" lang="ja-JP" altLang="en-US" sz="2800" dirty="0"/>
        </a:p>
      </dgm:t>
    </dgm:pt>
    <dgm:pt modelId="{1E52D7D2-F84C-4168-85AB-621D24BA5718}" type="parTrans" cxnId="{2A2F457E-FAAA-49C6-829C-7DE1DD7B2855}">
      <dgm:prSet/>
      <dgm:spPr/>
      <dgm:t>
        <a:bodyPr/>
        <a:lstStyle/>
        <a:p>
          <a:endParaRPr kumimoji="1" lang="ja-JP" altLang="en-US"/>
        </a:p>
      </dgm:t>
    </dgm:pt>
    <dgm:pt modelId="{6E688AAF-9D37-49E3-8C1F-00804653987F}" type="sibTrans" cxnId="{2A2F457E-FAAA-49C6-829C-7DE1DD7B2855}">
      <dgm:prSet/>
      <dgm:spPr/>
      <dgm:t>
        <a:bodyPr/>
        <a:lstStyle/>
        <a:p>
          <a:endParaRPr kumimoji="1" lang="ja-JP" altLang="en-US"/>
        </a:p>
      </dgm:t>
    </dgm:pt>
    <dgm:pt modelId="{F0CF3A66-DBD5-4737-A84E-68EF18FA7960}">
      <dgm:prSet phldrT="[テキスト]" custT="1"/>
      <dgm:spPr>
        <a:solidFill>
          <a:srgbClr val="00B0F0"/>
        </a:solidFill>
      </dgm:spPr>
      <dgm:t>
        <a:bodyPr/>
        <a:lstStyle/>
        <a:p>
          <a:pPr algn="l"/>
          <a:r>
            <a:rPr kumimoji="1" lang="ja-JP" altLang="en-US" sz="2800" dirty="0" smtClean="0"/>
            <a:t>地域おこし協力隊と連携</a:t>
          </a:r>
          <a:endParaRPr kumimoji="1" lang="ja-JP" altLang="en-US" sz="2800" dirty="0"/>
        </a:p>
      </dgm:t>
    </dgm:pt>
    <dgm:pt modelId="{2EF35791-0092-4AA9-8728-A15A1A38A290}" type="parTrans" cxnId="{15E34E84-A1F7-4AF1-A2BA-3849D4116E4B}">
      <dgm:prSet/>
      <dgm:spPr/>
      <dgm:t>
        <a:bodyPr/>
        <a:lstStyle/>
        <a:p>
          <a:endParaRPr kumimoji="1" lang="ja-JP" altLang="en-US"/>
        </a:p>
      </dgm:t>
    </dgm:pt>
    <dgm:pt modelId="{640B80C1-9C36-40F3-9111-713266C00887}" type="sibTrans" cxnId="{15E34E84-A1F7-4AF1-A2BA-3849D4116E4B}">
      <dgm:prSet/>
      <dgm:spPr/>
      <dgm:t>
        <a:bodyPr/>
        <a:lstStyle/>
        <a:p>
          <a:endParaRPr kumimoji="1" lang="ja-JP" altLang="en-US"/>
        </a:p>
      </dgm:t>
    </dgm:pt>
    <dgm:pt modelId="{A79232B5-DAA8-47D8-A3F3-E1BEC1580A46}">
      <dgm:prSet custT="1"/>
      <dgm:spPr>
        <a:solidFill>
          <a:srgbClr val="00B0F0"/>
        </a:solidFill>
      </dgm:spPr>
      <dgm:t>
        <a:bodyPr/>
        <a:lstStyle/>
        <a:p>
          <a:pPr algn="l"/>
          <a:r>
            <a:rPr lang="ja-JP" altLang="en-US" sz="1800" dirty="0" smtClean="0"/>
            <a:t>小・中学校への出前授業や見学会を実施し、次世代へ環境問題への意識を高める。</a:t>
          </a:r>
          <a:endParaRPr kumimoji="1" lang="ja-JP" altLang="en-US" sz="1800" dirty="0"/>
        </a:p>
      </dgm:t>
    </dgm:pt>
    <dgm:pt modelId="{F3BE4B0A-723A-406C-AAB6-FC0C658F27C9}" type="parTrans" cxnId="{D384497C-71B0-42A0-A0A3-AB9C2DBB7D0F}">
      <dgm:prSet/>
      <dgm:spPr/>
      <dgm:t>
        <a:bodyPr/>
        <a:lstStyle/>
        <a:p>
          <a:endParaRPr kumimoji="1" lang="ja-JP" altLang="en-US"/>
        </a:p>
      </dgm:t>
    </dgm:pt>
    <dgm:pt modelId="{479EDADA-3A39-49F7-97E0-4DDB365AE02F}" type="sibTrans" cxnId="{D384497C-71B0-42A0-A0A3-AB9C2DBB7D0F}">
      <dgm:prSet/>
      <dgm:spPr/>
      <dgm:t>
        <a:bodyPr/>
        <a:lstStyle/>
        <a:p>
          <a:endParaRPr kumimoji="1" lang="ja-JP" altLang="en-US"/>
        </a:p>
      </dgm:t>
    </dgm:pt>
    <dgm:pt modelId="{6D319295-3A4E-43C3-AD11-7ECE4F30338C}" type="pres">
      <dgm:prSet presAssocID="{A93C6967-880A-4784-9657-DA83B9DCA134}" presName="Name0" presStyleCnt="0">
        <dgm:presLayoutVars>
          <dgm:dir/>
          <dgm:resizeHandles val="exact"/>
        </dgm:presLayoutVars>
      </dgm:prSet>
      <dgm:spPr/>
      <dgm:t>
        <a:bodyPr/>
        <a:lstStyle/>
        <a:p>
          <a:endParaRPr kumimoji="1" lang="ja-JP" altLang="en-US"/>
        </a:p>
      </dgm:t>
    </dgm:pt>
    <dgm:pt modelId="{09248790-7CB4-4D7A-8475-0D086E40E1A7}" type="pres">
      <dgm:prSet presAssocID="{A93C6967-880A-4784-9657-DA83B9DCA134}" presName="fgShape" presStyleLbl="fgShp" presStyleIdx="0" presStyleCnt="1" custScaleX="108696" custScaleY="202477" custLinFactNeighborX="239" custLinFactNeighborY="6702"/>
      <dgm:spPr/>
    </dgm:pt>
    <dgm:pt modelId="{C162D2B8-6412-489F-8E52-7328F224F328}" type="pres">
      <dgm:prSet presAssocID="{A93C6967-880A-4784-9657-DA83B9DCA134}" presName="linComp" presStyleCnt="0"/>
      <dgm:spPr/>
    </dgm:pt>
    <dgm:pt modelId="{B7122F85-8092-46C5-9D9A-07E8E5CBF57F}" type="pres">
      <dgm:prSet presAssocID="{DE553309-1B90-4607-BDE6-0DF85C67B60D}" presName="compNode" presStyleCnt="0"/>
      <dgm:spPr/>
    </dgm:pt>
    <dgm:pt modelId="{104919A0-A675-48EE-89D1-11810310E96F}" type="pres">
      <dgm:prSet presAssocID="{DE553309-1B90-4607-BDE6-0DF85C67B60D}" presName="bkgdShape" presStyleLbl="node1" presStyleIdx="0" presStyleCnt="4" custLinFactNeighborX="-2435" custLinFactNeighborY="169"/>
      <dgm:spPr/>
      <dgm:t>
        <a:bodyPr/>
        <a:lstStyle/>
        <a:p>
          <a:endParaRPr kumimoji="1" lang="ja-JP" altLang="en-US"/>
        </a:p>
      </dgm:t>
    </dgm:pt>
    <dgm:pt modelId="{9A14F407-02F4-4871-9D94-7C1E992AED6E}" type="pres">
      <dgm:prSet presAssocID="{DE553309-1B90-4607-BDE6-0DF85C67B60D}" presName="nodeTx" presStyleLbl="node1" presStyleIdx="0" presStyleCnt="4">
        <dgm:presLayoutVars>
          <dgm:bulletEnabled val="1"/>
        </dgm:presLayoutVars>
      </dgm:prSet>
      <dgm:spPr/>
      <dgm:t>
        <a:bodyPr/>
        <a:lstStyle/>
        <a:p>
          <a:endParaRPr kumimoji="1" lang="ja-JP" altLang="en-US"/>
        </a:p>
      </dgm:t>
    </dgm:pt>
    <dgm:pt modelId="{1A7465BC-B53C-4487-A00C-2644C032ED6F}" type="pres">
      <dgm:prSet presAssocID="{DE553309-1B90-4607-BDE6-0DF85C67B60D}" presName="invisiNode" presStyleLbl="node1" presStyleIdx="0" presStyleCnt="4"/>
      <dgm:spPr/>
    </dgm:pt>
    <dgm:pt modelId="{1DA4B312-B897-45FC-92FD-26C7925F571A}" type="pres">
      <dgm:prSet presAssocID="{DE553309-1B90-4607-BDE6-0DF85C67B60D}" presName="imagNode" presStyleLbl="fgImgPlace1" presStyleIdx="0" presStyleCnt="4" custScaleX="130242" custScaleY="131369" custLinFactNeighborX="-1" custLinFactNeighborY="2360"/>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kumimoji="1" lang="ja-JP" altLang="en-US"/>
        </a:p>
      </dgm:t>
    </dgm:pt>
    <dgm:pt modelId="{D3163EF6-8E90-49C0-AA35-10A73B8BFAA2}" type="pres">
      <dgm:prSet presAssocID="{3C708138-EFE5-49F6-9535-A38A1C8ED0D4}" presName="sibTrans" presStyleLbl="sibTrans2D1" presStyleIdx="0" presStyleCnt="0"/>
      <dgm:spPr/>
      <dgm:t>
        <a:bodyPr/>
        <a:lstStyle/>
        <a:p>
          <a:endParaRPr kumimoji="1" lang="ja-JP" altLang="en-US"/>
        </a:p>
      </dgm:t>
    </dgm:pt>
    <dgm:pt modelId="{7C2A18D8-A2DD-4ABB-8550-E1C0DF019107}" type="pres">
      <dgm:prSet presAssocID="{AC720869-13EC-4732-B401-CF4E3D59C0BE}" presName="compNode" presStyleCnt="0"/>
      <dgm:spPr/>
    </dgm:pt>
    <dgm:pt modelId="{4EB04A73-1778-4B20-A69C-BEB0B96D833F}" type="pres">
      <dgm:prSet presAssocID="{AC720869-13EC-4732-B401-CF4E3D59C0BE}" presName="bkgdShape" presStyleLbl="node1" presStyleIdx="1" presStyleCnt="4" custLinFactNeighborX="-571" custLinFactNeighborY="-240"/>
      <dgm:spPr/>
      <dgm:t>
        <a:bodyPr/>
        <a:lstStyle/>
        <a:p>
          <a:endParaRPr kumimoji="1" lang="ja-JP" altLang="en-US"/>
        </a:p>
      </dgm:t>
    </dgm:pt>
    <dgm:pt modelId="{6F50B6A5-381A-4235-A541-06C351F31442}" type="pres">
      <dgm:prSet presAssocID="{AC720869-13EC-4732-B401-CF4E3D59C0BE}" presName="nodeTx" presStyleLbl="node1" presStyleIdx="1" presStyleCnt="4">
        <dgm:presLayoutVars>
          <dgm:bulletEnabled val="1"/>
        </dgm:presLayoutVars>
      </dgm:prSet>
      <dgm:spPr/>
      <dgm:t>
        <a:bodyPr/>
        <a:lstStyle/>
        <a:p>
          <a:endParaRPr kumimoji="1" lang="ja-JP" altLang="en-US"/>
        </a:p>
      </dgm:t>
    </dgm:pt>
    <dgm:pt modelId="{A1DAC047-314A-4AFA-83A1-B88ACF158AE6}" type="pres">
      <dgm:prSet presAssocID="{AC720869-13EC-4732-B401-CF4E3D59C0BE}" presName="invisiNode" presStyleLbl="node1" presStyleIdx="1" presStyleCnt="4"/>
      <dgm:spPr/>
    </dgm:pt>
    <dgm:pt modelId="{B97FB0B6-0F83-497E-91FE-15735BFBA99D}" type="pres">
      <dgm:prSet presAssocID="{AC720869-13EC-4732-B401-CF4E3D59C0BE}" presName="imagNode" presStyleLbl="fgImgPlace1" presStyleIdx="1" presStyleCnt="4" custScaleX="129147" custScaleY="133556" custLinFactNeighborX="-854" custLinFactNeighborY="-10808"/>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kumimoji="1" lang="ja-JP" altLang="en-US"/>
        </a:p>
      </dgm:t>
    </dgm:pt>
    <dgm:pt modelId="{40D0886C-3D97-4F33-B68E-70A3383D5BBB}" type="pres">
      <dgm:prSet presAssocID="{6E688AAF-9D37-49E3-8C1F-00804653987F}" presName="sibTrans" presStyleLbl="sibTrans2D1" presStyleIdx="0" presStyleCnt="0"/>
      <dgm:spPr/>
      <dgm:t>
        <a:bodyPr/>
        <a:lstStyle/>
        <a:p>
          <a:endParaRPr kumimoji="1" lang="ja-JP" altLang="en-US"/>
        </a:p>
      </dgm:t>
    </dgm:pt>
    <dgm:pt modelId="{EA8E8845-7926-485D-B70C-083D9FE7396E}" type="pres">
      <dgm:prSet presAssocID="{F0CF3A66-DBD5-4737-A84E-68EF18FA7960}" presName="compNode" presStyleCnt="0"/>
      <dgm:spPr/>
    </dgm:pt>
    <dgm:pt modelId="{E47843A2-C0A1-4C16-9888-745290669E2F}" type="pres">
      <dgm:prSet presAssocID="{F0CF3A66-DBD5-4737-A84E-68EF18FA7960}" presName="bkgdShape" presStyleLbl="node1" presStyleIdx="2" presStyleCnt="4" custScaleX="98996" custLinFactNeighborY="130"/>
      <dgm:spPr/>
      <dgm:t>
        <a:bodyPr/>
        <a:lstStyle/>
        <a:p>
          <a:endParaRPr kumimoji="1" lang="ja-JP" altLang="en-US"/>
        </a:p>
      </dgm:t>
    </dgm:pt>
    <dgm:pt modelId="{6EC2C330-47C3-47C1-ADE7-2CE304BFA874}" type="pres">
      <dgm:prSet presAssocID="{F0CF3A66-DBD5-4737-A84E-68EF18FA7960}" presName="nodeTx" presStyleLbl="node1" presStyleIdx="2" presStyleCnt="4">
        <dgm:presLayoutVars>
          <dgm:bulletEnabled val="1"/>
        </dgm:presLayoutVars>
      </dgm:prSet>
      <dgm:spPr/>
      <dgm:t>
        <a:bodyPr/>
        <a:lstStyle/>
        <a:p>
          <a:endParaRPr kumimoji="1" lang="ja-JP" altLang="en-US"/>
        </a:p>
      </dgm:t>
    </dgm:pt>
    <dgm:pt modelId="{BEA491D4-46AB-44D9-B45F-7592AEC45597}" type="pres">
      <dgm:prSet presAssocID="{F0CF3A66-DBD5-4737-A84E-68EF18FA7960}" presName="invisiNode" presStyleLbl="node1" presStyleIdx="2" presStyleCnt="4"/>
      <dgm:spPr/>
    </dgm:pt>
    <dgm:pt modelId="{3F71A02A-56C3-4F6B-A846-26F0607CAA9B}" type="pres">
      <dgm:prSet presAssocID="{F0CF3A66-DBD5-4737-A84E-68EF18FA7960}" presName="imagNode" presStyleLbl="fgImgPlace1" presStyleIdx="2" presStyleCnt="4" custScaleX="129333" custScaleY="128620" custLinFactNeighborX="1841" custLinFactNeighborY="0"/>
      <dgm:spPr>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dgm:spPr>
      <dgm:t>
        <a:bodyPr/>
        <a:lstStyle/>
        <a:p>
          <a:endParaRPr kumimoji="1" lang="ja-JP" altLang="en-US"/>
        </a:p>
      </dgm:t>
    </dgm:pt>
    <dgm:pt modelId="{C4BE9390-2A84-4962-BFE0-205E4B18244D}" type="pres">
      <dgm:prSet presAssocID="{640B80C1-9C36-40F3-9111-713266C00887}" presName="sibTrans" presStyleLbl="sibTrans2D1" presStyleIdx="0" presStyleCnt="0"/>
      <dgm:spPr/>
      <dgm:t>
        <a:bodyPr/>
        <a:lstStyle/>
        <a:p>
          <a:endParaRPr kumimoji="1" lang="ja-JP" altLang="en-US"/>
        </a:p>
      </dgm:t>
    </dgm:pt>
    <dgm:pt modelId="{F4D90D67-306A-4C83-99D0-B31B441F7498}" type="pres">
      <dgm:prSet presAssocID="{A79232B5-DAA8-47D8-A3F3-E1BEC1580A46}" presName="compNode" presStyleCnt="0"/>
      <dgm:spPr/>
    </dgm:pt>
    <dgm:pt modelId="{505FF190-D075-46B8-AB15-4EAD726F9D49}" type="pres">
      <dgm:prSet presAssocID="{A79232B5-DAA8-47D8-A3F3-E1BEC1580A46}" presName="bkgdShape" presStyleLbl="node1" presStyleIdx="3" presStyleCnt="4"/>
      <dgm:spPr/>
      <dgm:t>
        <a:bodyPr/>
        <a:lstStyle/>
        <a:p>
          <a:endParaRPr kumimoji="1" lang="ja-JP" altLang="en-US"/>
        </a:p>
      </dgm:t>
    </dgm:pt>
    <dgm:pt modelId="{C5125034-4811-4DF7-AFF1-C2581E510EF1}" type="pres">
      <dgm:prSet presAssocID="{A79232B5-DAA8-47D8-A3F3-E1BEC1580A46}" presName="nodeTx" presStyleLbl="node1" presStyleIdx="3" presStyleCnt="4">
        <dgm:presLayoutVars>
          <dgm:bulletEnabled val="1"/>
        </dgm:presLayoutVars>
      </dgm:prSet>
      <dgm:spPr/>
      <dgm:t>
        <a:bodyPr/>
        <a:lstStyle/>
        <a:p>
          <a:endParaRPr kumimoji="1" lang="ja-JP" altLang="en-US"/>
        </a:p>
      </dgm:t>
    </dgm:pt>
    <dgm:pt modelId="{A0D76D66-D289-4C99-A782-83A969897312}" type="pres">
      <dgm:prSet presAssocID="{A79232B5-DAA8-47D8-A3F3-E1BEC1580A46}" presName="invisiNode" presStyleLbl="node1" presStyleIdx="3" presStyleCnt="4"/>
      <dgm:spPr/>
    </dgm:pt>
    <dgm:pt modelId="{D789A8F6-F8EC-44BB-A45F-157AADC5BF03}" type="pres">
      <dgm:prSet presAssocID="{A79232B5-DAA8-47D8-A3F3-E1BEC1580A46}" presName="imagNode" presStyleLbl="fgImgPlace1" presStyleIdx="3" presStyleCnt="4" custScaleX="123515" custScaleY="123901"/>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t>
        <a:bodyPr/>
        <a:lstStyle/>
        <a:p>
          <a:endParaRPr kumimoji="1" lang="ja-JP" altLang="en-US"/>
        </a:p>
      </dgm:t>
    </dgm:pt>
  </dgm:ptLst>
  <dgm:cxnLst>
    <dgm:cxn modelId="{7EEACB89-93AC-41DF-B934-BAA8B6013322}" type="presOf" srcId="{DE553309-1B90-4607-BDE6-0DF85C67B60D}" destId="{9A14F407-02F4-4871-9D94-7C1E992AED6E}" srcOrd="1" destOrd="0" presId="urn:microsoft.com/office/officeart/2005/8/layout/hList7"/>
    <dgm:cxn modelId="{676056BC-0353-4BA6-9DC7-4F49D24A2F80}" type="presOf" srcId="{AC720869-13EC-4732-B401-CF4E3D59C0BE}" destId="{6F50B6A5-381A-4235-A541-06C351F31442}" srcOrd="1" destOrd="0" presId="urn:microsoft.com/office/officeart/2005/8/layout/hList7"/>
    <dgm:cxn modelId="{2A2F457E-FAAA-49C6-829C-7DE1DD7B2855}" srcId="{A93C6967-880A-4784-9657-DA83B9DCA134}" destId="{AC720869-13EC-4732-B401-CF4E3D59C0BE}" srcOrd="1" destOrd="0" parTransId="{1E52D7D2-F84C-4168-85AB-621D24BA5718}" sibTransId="{6E688AAF-9D37-49E3-8C1F-00804653987F}"/>
    <dgm:cxn modelId="{5D97BF3E-91F7-4331-BD00-4FBD1F5BF81E}" type="presOf" srcId="{6E688AAF-9D37-49E3-8C1F-00804653987F}" destId="{40D0886C-3D97-4F33-B68E-70A3383D5BBB}" srcOrd="0" destOrd="0" presId="urn:microsoft.com/office/officeart/2005/8/layout/hList7"/>
    <dgm:cxn modelId="{9339AF96-3FE6-4E62-8810-1C47352BD96F}" type="presOf" srcId="{640B80C1-9C36-40F3-9111-713266C00887}" destId="{C4BE9390-2A84-4962-BFE0-205E4B18244D}" srcOrd="0" destOrd="0" presId="urn:microsoft.com/office/officeart/2005/8/layout/hList7"/>
    <dgm:cxn modelId="{0716F0FB-9A9C-4FE8-972A-C7C843FBCE67}" type="presOf" srcId="{A93C6967-880A-4784-9657-DA83B9DCA134}" destId="{6D319295-3A4E-43C3-AD11-7ECE4F30338C}" srcOrd="0" destOrd="0" presId="urn:microsoft.com/office/officeart/2005/8/layout/hList7"/>
    <dgm:cxn modelId="{587F29D2-5F39-42FC-9BC7-EE7BA66453D6}" type="presOf" srcId="{F0CF3A66-DBD5-4737-A84E-68EF18FA7960}" destId="{6EC2C330-47C3-47C1-ADE7-2CE304BFA874}" srcOrd="1" destOrd="0" presId="urn:microsoft.com/office/officeart/2005/8/layout/hList7"/>
    <dgm:cxn modelId="{8B63379D-5A31-4816-B3B5-96C333601AD5}" type="presOf" srcId="{3C708138-EFE5-49F6-9535-A38A1C8ED0D4}" destId="{D3163EF6-8E90-49C0-AA35-10A73B8BFAA2}" srcOrd="0" destOrd="0" presId="urn:microsoft.com/office/officeart/2005/8/layout/hList7"/>
    <dgm:cxn modelId="{D384497C-71B0-42A0-A0A3-AB9C2DBB7D0F}" srcId="{A93C6967-880A-4784-9657-DA83B9DCA134}" destId="{A79232B5-DAA8-47D8-A3F3-E1BEC1580A46}" srcOrd="3" destOrd="0" parTransId="{F3BE4B0A-723A-406C-AAB6-FC0C658F27C9}" sibTransId="{479EDADA-3A39-49F7-97E0-4DDB365AE02F}"/>
    <dgm:cxn modelId="{58AC05DC-DE71-46B3-99DE-3EAB19669DD3}" type="presOf" srcId="{A79232B5-DAA8-47D8-A3F3-E1BEC1580A46}" destId="{505FF190-D075-46B8-AB15-4EAD726F9D49}" srcOrd="0" destOrd="0" presId="urn:microsoft.com/office/officeart/2005/8/layout/hList7"/>
    <dgm:cxn modelId="{48970E6E-9E38-410B-9734-32EE7FD2BD45}" srcId="{A93C6967-880A-4784-9657-DA83B9DCA134}" destId="{DE553309-1B90-4607-BDE6-0DF85C67B60D}" srcOrd="0" destOrd="0" parTransId="{47C1BAE6-4D53-4DD0-9007-C671FB3F6724}" sibTransId="{3C708138-EFE5-49F6-9535-A38A1C8ED0D4}"/>
    <dgm:cxn modelId="{035B809D-8B6F-4083-BCEA-3D61C3C4F579}" type="presOf" srcId="{A79232B5-DAA8-47D8-A3F3-E1BEC1580A46}" destId="{C5125034-4811-4DF7-AFF1-C2581E510EF1}" srcOrd="1" destOrd="0" presId="urn:microsoft.com/office/officeart/2005/8/layout/hList7"/>
    <dgm:cxn modelId="{15E34E84-A1F7-4AF1-A2BA-3849D4116E4B}" srcId="{A93C6967-880A-4784-9657-DA83B9DCA134}" destId="{F0CF3A66-DBD5-4737-A84E-68EF18FA7960}" srcOrd="2" destOrd="0" parTransId="{2EF35791-0092-4AA9-8728-A15A1A38A290}" sibTransId="{640B80C1-9C36-40F3-9111-713266C00887}"/>
    <dgm:cxn modelId="{0A88529E-318A-4CDD-99B3-D686241901E3}" type="presOf" srcId="{DE553309-1B90-4607-BDE6-0DF85C67B60D}" destId="{104919A0-A675-48EE-89D1-11810310E96F}" srcOrd="0" destOrd="0" presId="urn:microsoft.com/office/officeart/2005/8/layout/hList7"/>
    <dgm:cxn modelId="{69446213-8FDE-4078-9E42-16865B7F34D2}" type="presOf" srcId="{AC720869-13EC-4732-B401-CF4E3D59C0BE}" destId="{4EB04A73-1778-4B20-A69C-BEB0B96D833F}" srcOrd="0" destOrd="0" presId="urn:microsoft.com/office/officeart/2005/8/layout/hList7"/>
    <dgm:cxn modelId="{DF39F5BC-FA6F-4F5F-A3FC-5CEF1CDA3A83}" type="presOf" srcId="{F0CF3A66-DBD5-4737-A84E-68EF18FA7960}" destId="{E47843A2-C0A1-4C16-9888-745290669E2F}" srcOrd="0" destOrd="0" presId="urn:microsoft.com/office/officeart/2005/8/layout/hList7"/>
    <dgm:cxn modelId="{2B25BEBA-FCE7-4F00-B8FF-A95A637E5BA7}" type="presParOf" srcId="{6D319295-3A4E-43C3-AD11-7ECE4F30338C}" destId="{09248790-7CB4-4D7A-8475-0D086E40E1A7}" srcOrd="0" destOrd="0" presId="urn:microsoft.com/office/officeart/2005/8/layout/hList7"/>
    <dgm:cxn modelId="{60845A2B-873B-4169-8245-87B2C789E05A}" type="presParOf" srcId="{6D319295-3A4E-43C3-AD11-7ECE4F30338C}" destId="{C162D2B8-6412-489F-8E52-7328F224F328}" srcOrd="1" destOrd="0" presId="urn:microsoft.com/office/officeart/2005/8/layout/hList7"/>
    <dgm:cxn modelId="{6210DFB7-8E05-4EBB-89C4-657B2F477738}" type="presParOf" srcId="{C162D2B8-6412-489F-8E52-7328F224F328}" destId="{B7122F85-8092-46C5-9D9A-07E8E5CBF57F}" srcOrd="0" destOrd="0" presId="urn:microsoft.com/office/officeart/2005/8/layout/hList7"/>
    <dgm:cxn modelId="{F01CA825-7E08-4486-B338-BC9F6B9CC887}" type="presParOf" srcId="{B7122F85-8092-46C5-9D9A-07E8E5CBF57F}" destId="{104919A0-A675-48EE-89D1-11810310E96F}" srcOrd="0" destOrd="0" presId="urn:microsoft.com/office/officeart/2005/8/layout/hList7"/>
    <dgm:cxn modelId="{09558D71-FE76-48C7-8C2D-076B96C2AB2A}" type="presParOf" srcId="{B7122F85-8092-46C5-9D9A-07E8E5CBF57F}" destId="{9A14F407-02F4-4871-9D94-7C1E992AED6E}" srcOrd="1" destOrd="0" presId="urn:microsoft.com/office/officeart/2005/8/layout/hList7"/>
    <dgm:cxn modelId="{F8FABC54-2F2D-4C31-9C37-7B15EA5BB988}" type="presParOf" srcId="{B7122F85-8092-46C5-9D9A-07E8E5CBF57F}" destId="{1A7465BC-B53C-4487-A00C-2644C032ED6F}" srcOrd="2" destOrd="0" presId="urn:microsoft.com/office/officeart/2005/8/layout/hList7"/>
    <dgm:cxn modelId="{40D756E7-2D57-4D33-B640-093895394B49}" type="presParOf" srcId="{B7122F85-8092-46C5-9D9A-07E8E5CBF57F}" destId="{1DA4B312-B897-45FC-92FD-26C7925F571A}" srcOrd="3" destOrd="0" presId="urn:microsoft.com/office/officeart/2005/8/layout/hList7"/>
    <dgm:cxn modelId="{7BC76A53-CACF-4603-8F57-F4DE3A1ABDD0}" type="presParOf" srcId="{C162D2B8-6412-489F-8E52-7328F224F328}" destId="{D3163EF6-8E90-49C0-AA35-10A73B8BFAA2}" srcOrd="1" destOrd="0" presId="urn:microsoft.com/office/officeart/2005/8/layout/hList7"/>
    <dgm:cxn modelId="{9BF01935-AB93-4C89-9152-36E4922EBAFC}" type="presParOf" srcId="{C162D2B8-6412-489F-8E52-7328F224F328}" destId="{7C2A18D8-A2DD-4ABB-8550-E1C0DF019107}" srcOrd="2" destOrd="0" presId="urn:microsoft.com/office/officeart/2005/8/layout/hList7"/>
    <dgm:cxn modelId="{9528DD4F-9672-486D-B248-29D78BB37E93}" type="presParOf" srcId="{7C2A18D8-A2DD-4ABB-8550-E1C0DF019107}" destId="{4EB04A73-1778-4B20-A69C-BEB0B96D833F}" srcOrd="0" destOrd="0" presId="urn:microsoft.com/office/officeart/2005/8/layout/hList7"/>
    <dgm:cxn modelId="{FFF13070-0C66-49C9-A590-79534EB60BA8}" type="presParOf" srcId="{7C2A18D8-A2DD-4ABB-8550-E1C0DF019107}" destId="{6F50B6A5-381A-4235-A541-06C351F31442}" srcOrd="1" destOrd="0" presId="urn:microsoft.com/office/officeart/2005/8/layout/hList7"/>
    <dgm:cxn modelId="{FB2BFC5B-E32F-45C9-B1C4-51445BC9986B}" type="presParOf" srcId="{7C2A18D8-A2DD-4ABB-8550-E1C0DF019107}" destId="{A1DAC047-314A-4AFA-83A1-B88ACF158AE6}" srcOrd="2" destOrd="0" presId="urn:microsoft.com/office/officeart/2005/8/layout/hList7"/>
    <dgm:cxn modelId="{3F995044-EBEE-4742-A075-6D538C43F37B}" type="presParOf" srcId="{7C2A18D8-A2DD-4ABB-8550-E1C0DF019107}" destId="{B97FB0B6-0F83-497E-91FE-15735BFBA99D}" srcOrd="3" destOrd="0" presId="urn:microsoft.com/office/officeart/2005/8/layout/hList7"/>
    <dgm:cxn modelId="{32B5F4BF-9190-4685-8587-E26892DD746D}" type="presParOf" srcId="{C162D2B8-6412-489F-8E52-7328F224F328}" destId="{40D0886C-3D97-4F33-B68E-70A3383D5BBB}" srcOrd="3" destOrd="0" presId="urn:microsoft.com/office/officeart/2005/8/layout/hList7"/>
    <dgm:cxn modelId="{77696C41-1604-49D7-9469-B5AD62E49894}" type="presParOf" srcId="{C162D2B8-6412-489F-8E52-7328F224F328}" destId="{EA8E8845-7926-485D-B70C-083D9FE7396E}" srcOrd="4" destOrd="0" presId="urn:microsoft.com/office/officeart/2005/8/layout/hList7"/>
    <dgm:cxn modelId="{561EA7FD-823B-4AE6-929C-00D704679357}" type="presParOf" srcId="{EA8E8845-7926-485D-B70C-083D9FE7396E}" destId="{E47843A2-C0A1-4C16-9888-745290669E2F}" srcOrd="0" destOrd="0" presId="urn:microsoft.com/office/officeart/2005/8/layout/hList7"/>
    <dgm:cxn modelId="{FEDDED0E-0F70-4DE5-884B-46044EBD1450}" type="presParOf" srcId="{EA8E8845-7926-485D-B70C-083D9FE7396E}" destId="{6EC2C330-47C3-47C1-ADE7-2CE304BFA874}" srcOrd="1" destOrd="0" presId="urn:microsoft.com/office/officeart/2005/8/layout/hList7"/>
    <dgm:cxn modelId="{BDB0B642-9989-42B9-A9D6-50CA4ECE9891}" type="presParOf" srcId="{EA8E8845-7926-485D-B70C-083D9FE7396E}" destId="{BEA491D4-46AB-44D9-B45F-7592AEC45597}" srcOrd="2" destOrd="0" presId="urn:microsoft.com/office/officeart/2005/8/layout/hList7"/>
    <dgm:cxn modelId="{E498F458-E5A0-4697-8994-F2C268BC83C2}" type="presParOf" srcId="{EA8E8845-7926-485D-B70C-083D9FE7396E}" destId="{3F71A02A-56C3-4F6B-A846-26F0607CAA9B}" srcOrd="3" destOrd="0" presId="urn:microsoft.com/office/officeart/2005/8/layout/hList7"/>
    <dgm:cxn modelId="{458F4FE0-1B27-4871-B94A-F0E776966A0B}" type="presParOf" srcId="{C162D2B8-6412-489F-8E52-7328F224F328}" destId="{C4BE9390-2A84-4962-BFE0-205E4B18244D}" srcOrd="5" destOrd="0" presId="urn:microsoft.com/office/officeart/2005/8/layout/hList7"/>
    <dgm:cxn modelId="{A7D1AEEA-0B0A-4EB5-9A8F-8D26C847754C}" type="presParOf" srcId="{C162D2B8-6412-489F-8E52-7328F224F328}" destId="{F4D90D67-306A-4C83-99D0-B31B441F7498}" srcOrd="6" destOrd="0" presId="urn:microsoft.com/office/officeart/2005/8/layout/hList7"/>
    <dgm:cxn modelId="{D36DEDBC-C253-437B-BB40-D3D3290FA222}" type="presParOf" srcId="{F4D90D67-306A-4C83-99D0-B31B441F7498}" destId="{505FF190-D075-46B8-AB15-4EAD726F9D49}" srcOrd="0" destOrd="0" presId="urn:microsoft.com/office/officeart/2005/8/layout/hList7"/>
    <dgm:cxn modelId="{A94ED1EA-7681-45D9-8D57-CDF4F6D9FF6C}" type="presParOf" srcId="{F4D90D67-306A-4C83-99D0-B31B441F7498}" destId="{C5125034-4811-4DF7-AFF1-C2581E510EF1}" srcOrd="1" destOrd="0" presId="urn:microsoft.com/office/officeart/2005/8/layout/hList7"/>
    <dgm:cxn modelId="{2B0AA9A4-9A28-4B99-9037-F89CA1E160CB}" type="presParOf" srcId="{F4D90D67-306A-4C83-99D0-B31B441F7498}" destId="{A0D76D66-D289-4C99-A782-83A969897312}" srcOrd="2" destOrd="0" presId="urn:microsoft.com/office/officeart/2005/8/layout/hList7"/>
    <dgm:cxn modelId="{BA3FBDF8-B975-47D7-98BD-0DCC55DF0AE5}" type="presParOf" srcId="{F4D90D67-306A-4C83-99D0-B31B441F7498}" destId="{D789A8F6-F8EC-44BB-A45F-157AADC5BF03}"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919A0-A675-48EE-89D1-11810310E96F}">
      <dsp:nvSpPr>
        <dsp:cNvPr id="0" name=""/>
        <dsp:cNvSpPr/>
      </dsp:nvSpPr>
      <dsp:spPr>
        <a:xfrm>
          <a:off x="0" y="-53196"/>
          <a:ext cx="2134756" cy="4531690"/>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kumimoji="1" lang="ja-JP" altLang="en-US" sz="2800" kern="1200" dirty="0" smtClean="0">
              <a:solidFill>
                <a:schemeClr val="bg1"/>
              </a:solidFill>
            </a:rPr>
            <a:t>学期に２回室戸岬周辺を清掃</a:t>
          </a:r>
          <a:endParaRPr kumimoji="1" lang="ja-JP" altLang="en-US" sz="2800" kern="1200" dirty="0">
            <a:solidFill>
              <a:schemeClr val="bg1"/>
            </a:solidFill>
          </a:endParaRPr>
        </a:p>
      </dsp:txBody>
      <dsp:txXfrm>
        <a:off x="0" y="1759479"/>
        <a:ext cx="2134756" cy="1812676"/>
      </dsp:txXfrm>
    </dsp:sp>
    <dsp:sp modelId="{1DA4B312-B897-45FC-92FD-26C7925F571A}">
      <dsp:nvSpPr>
        <dsp:cNvPr id="0" name=""/>
        <dsp:cNvSpPr/>
      </dsp:nvSpPr>
      <dsp:spPr>
        <a:xfrm>
          <a:off x="88696" y="9972"/>
          <a:ext cx="1965420" cy="198242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B04A73-1778-4B20-A69C-BEB0B96D833F}">
      <dsp:nvSpPr>
        <dsp:cNvPr id="0" name=""/>
        <dsp:cNvSpPr/>
      </dsp:nvSpPr>
      <dsp:spPr>
        <a:xfrm>
          <a:off x="2190653" y="-60855"/>
          <a:ext cx="2134756" cy="4531690"/>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kumimoji="1" lang="ja-JP" altLang="en-US" sz="2800" kern="1200" dirty="0" smtClean="0"/>
            <a:t>手作りのあずま袋をプレゼント</a:t>
          </a:r>
          <a:endParaRPr kumimoji="1" lang="ja-JP" altLang="en-US" sz="2800" kern="1200" dirty="0"/>
        </a:p>
      </dsp:txBody>
      <dsp:txXfrm>
        <a:off x="2190653" y="1751820"/>
        <a:ext cx="2134756" cy="1812676"/>
      </dsp:txXfrm>
    </dsp:sp>
    <dsp:sp modelId="{B97FB0B6-0F83-497E-91FE-15735BFBA99D}">
      <dsp:nvSpPr>
        <dsp:cNvPr id="0" name=""/>
        <dsp:cNvSpPr/>
      </dsp:nvSpPr>
      <dsp:spPr>
        <a:xfrm>
          <a:off x="2282885" y="-42142"/>
          <a:ext cx="1948896" cy="20154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7843A2-C0A1-4C16-9888-745290669E2F}">
      <dsp:nvSpPr>
        <dsp:cNvPr id="0" name=""/>
        <dsp:cNvSpPr/>
      </dsp:nvSpPr>
      <dsp:spPr>
        <a:xfrm>
          <a:off x="4401641" y="-54964"/>
          <a:ext cx="2113323" cy="4531690"/>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kumimoji="1" lang="ja-JP" altLang="en-US" sz="2800" kern="1200" dirty="0" smtClean="0"/>
            <a:t>地域おこし協力隊と連携</a:t>
          </a:r>
          <a:endParaRPr kumimoji="1" lang="ja-JP" altLang="en-US" sz="2800" kern="1200" dirty="0"/>
        </a:p>
      </dsp:txBody>
      <dsp:txXfrm>
        <a:off x="4401641" y="1757711"/>
        <a:ext cx="2113323" cy="1812676"/>
      </dsp:txXfrm>
    </dsp:sp>
    <dsp:sp modelId="{3F71A02A-56C3-4F6B-A846-26F0607CAA9B}">
      <dsp:nvSpPr>
        <dsp:cNvPr id="0" name=""/>
        <dsp:cNvSpPr/>
      </dsp:nvSpPr>
      <dsp:spPr>
        <a:xfrm>
          <a:off x="4510233" y="-4899"/>
          <a:ext cx="1951703" cy="194094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5FF190-D075-46B8-AB15-4EAD726F9D49}">
      <dsp:nvSpPr>
        <dsp:cNvPr id="0" name=""/>
        <dsp:cNvSpPr/>
      </dsp:nvSpPr>
      <dsp:spPr>
        <a:xfrm>
          <a:off x="6579007" y="-60855"/>
          <a:ext cx="2134756" cy="4531690"/>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ja-JP" altLang="en-US" sz="1800" kern="1200" dirty="0" smtClean="0"/>
            <a:t>小・中学校への出前授業や見学会を実施し、次世代へ環境問題への意識を高める。</a:t>
          </a:r>
          <a:endParaRPr kumimoji="1" lang="ja-JP" altLang="en-US" sz="1800" kern="1200" dirty="0"/>
        </a:p>
      </dsp:txBody>
      <dsp:txXfrm>
        <a:off x="6579007" y="1751820"/>
        <a:ext cx="2134756" cy="1812676"/>
      </dsp:txXfrm>
    </dsp:sp>
    <dsp:sp modelId="{D789A8F6-F8EC-44BB-A45F-157AADC5BF03}">
      <dsp:nvSpPr>
        <dsp:cNvPr id="0" name=""/>
        <dsp:cNvSpPr/>
      </dsp:nvSpPr>
      <dsp:spPr>
        <a:xfrm>
          <a:off x="6714432" y="30706"/>
          <a:ext cx="1863906" cy="186973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248790-7CB4-4D7A-8475-0D086E40E1A7}">
      <dsp:nvSpPr>
        <dsp:cNvPr id="0" name=""/>
        <dsp:cNvSpPr/>
      </dsp:nvSpPr>
      <dsp:spPr>
        <a:xfrm>
          <a:off x="-13" y="3216201"/>
          <a:ext cx="8717835" cy="137634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0" name="Google Shape;3;n"/>
          <p:cNvSpPr>
            <a:spLocks noGrp="1" noRot="1" noChangeAspect="1"/>
          </p:cNvSpPr>
          <p:nvPr>
            <p:ph type="sldImg" idx="2"/>
          </p:nvPr>
        </p:nvSpPr>
        <p:spPr>
          <a:xfrm>
            <a:off x="79375" y="739775"/>
            <a:ext cx="6578600"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1"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3" name="Google Shape;69;g3025e386719_1_1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70;g3025e386719_1_17: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r>
              <a:rPr lang="ja-JP" altLang="en-US" b="1" dirty="0" smtClean="0"/>
              <a:t>資源を大切に～深層水とサーモン～取り組みのポイントと目標</a:t>
            </a:r>
          </a:p>
          <a:p>
            <a:r>
              <a:rPr lang="ja-JP" altLang="en-US" dirty="0" smtClean="0"/>
              <a:t>「資源を大切に～深層水とサーモン～」というテーマは、持続可能な水産養殖と環境保全という観点から非常に興味深いものです。このテーマにおける取り組みのポイントと目標を、以下の</a:t>
            </a:r>
            <a:r>
              <a:rPr lang="en-US" altLang="ja-JP" dirty="0" smtClean="0"/>
              <a:t>3</a:t>
            </a:r>
            <a:r>
              <a:rPr lang="ja-JP" altLang="en-US" dirty="0" err="1" smtClean="0"/>
              <a:t>つの</a:t>
            </a:r>
            <a:r>
              <a:rPr lang="ja-JP" altLang="en-US" dirty="0" smtClean="0"/>
              <a:t>側面から考えてみましょう。</a:t>
            </a:r>
          </a:p>
          <a:p>
            <a:r>
              <a:rPr lang="en-US" altLang="ja-JP" b="1" dirty="0" smtClean="0"/>
              <a:t>1. </a:t>
            </a:r>
            <a:r>
              <a:rPr lang="ja-JP" altLang="en-US" b="1" dirty="0" smtClean="0"/>
              <a:t>深層水の有効活用と環境負荷の低減</a:t>
            </a:r>
          </a:p>
          <a:p>
            <a:r>
              <a:rPr lang="ja-JP" altLang="en-US" b="1" dirty="0" smtClean="0"/>
              <a:t>深層水の特性を最大限に活かす</a:t>
            </a:r>
            <a:r>
              <a:rPr lang="en-US" altLang="ja-JP" b="1" dirty="0" smtClean="0"/>
              <a:t>:</a:t>
            </a:r>
            <a:r>
              <a:rPr lang="ja-JP" altLang="en-US" dirty="0" smtClean="0"/>
              <a:t> 深層水は低温で栄養塩が豊富という特徴を持っています。これらの特性を活かし、サーモンの生育に最適な環境を人工的に作り出すことで、高品質なサーモンの生産を目指します。</a:t>
            </a:r>
          </a:p>
          <a:p>
            <a:r>
              <a:rPr lang="ja-JP" altLang="en-US" b="1" dirty="0" smtClean="0"/>
              <a:t>閉鎖系循環システムの導入</a:t>
            </a:r>
            <a:r>
              <a:rPr lang="en-US" altLang="ja-JP" b="1" dirty="0" smtClean="0"/>
              <a:t>:</a:t>
            </a:r>
            <a:r>
              <a:rPr lang="ja-JP" altLang="en-US" dirty="0" smtClean="0"/>
              <a:t> 養殖水を循環させ、水質の悪化を防ぎ、海洋への負荷を最小限に抑える閉鎖系循環システムを導入します。</a:t>
            </a:r>
          </a:p>
          <a:p>
            <a:r>
              <a:rPr lang="ja-JP" altLang="en-US" b="1" dirty="0" smtClean="0"/>
              <a:t>エネルギー効率の向上</a:t>
            </a:r>
            <a:r>
              <a:rPr lang="en-US" altLang="ja-JP" b="1" dirty="0" smtClean="0"/>
              <a:t>:</a:t>
            </a:r>
            <a:r>
              <a:rPr lang="ja-JP" altLang="en-US" dirty="0" smtClean="0"/>
              <a:t> 養殖施設の省エネ化を推進し、電力消費量を削減することで、</a:t>
            </a:r>
            <a:r>
              <a:rPr lang="en-US" altLang="ja-JP" dirty="0" smtClean="0"/>
              <a:t>CO2</a:t>
            </a:r>
            <a:r>
              <a:rPr lang="ja-JP" altLang="en-US" dirty="0" smtClean="0"/>
              <a:t>排出量を減らします。</a:t>
            </a:r>
          </a:p>
          <a:p>
            <a:r>
              <a:rPr lang="ja-JP" altLang="en-US" b="1" dirty="0" smtClean="0"/>
              <a:t>生物多様性への配慮</a:t>
            </a:r>
            <a:r>
              <a:rPr lang="en-US" altLang="ja-JP" b="1" dirty="0" smtClean="0"/>
              <a:t>:</a:t>
            </a:r>
            <a:r>
              <a:rPr lang="ja-JP" altLang="en-US" dirty="0" smtClean="0"/>
              <a:t> 養殖活動が周辺の生態系に与える影響を最小限に抑えるため、生物多様性保全に配慮した設計を行います。</a:t>
            </a:r>
          </a:p>
          <a:p>
            <a:r>
              <a:rPr lang="en-US" altLang="ja-JP" b="1" dirty="0" smtClean="0"/>
              <a:t>2. </a:t>
            </a:r>
            <a:r>
              <a:rPr lang="ja-JP" altLang="en-US" b="1" dirty="0" smtClean="0"/>
              <a:t>地域経済への貢献と雇用創出</a:t>
            </a:r>
          </a:p>
          <a:p>
            <a:r>
              <a:rPr lang="ja-JP" altLang="en-US" b="1" dirty="0" smtClean="0"/>
              <a:t>地域産業との連携</a:t>
            </a:r>
            <a:r>
              <a:rPr lang="en-US" altLang="ja-JP" b="1" dirty="0" smtClean="0"/>
              <a:t>:</a:t>
            </a:r>
            <a:r>
              <a:rPr lang="ja-JP" altLang="en-US" dirty="0" smtClean="0"/>
              <a:t> 深層水を利用したサーモン養殖は、地域の水産業や食品加工業との連携を促進し、地域経済の活性化に貢献します。</a:t>
            </a:r>
          </a:p>
          <a:p>
            <a:r>
              <a:rPr lang="ja-JP" altLang="en-US" b="1" dirty="0" smtClean="0"/>
              <a:t>雇用創出</a:t>
            </a:r>
            <a:r>
              <a:rPr lang="en-US" altLang="ja-JP" b="1" dirty="0" smtClean="0"/>
              <a:t>:</a:t>
            </a:r>
            <a:r>
              <a:rPr lang="ja-JP" altLang="en-US" dirty="0" smtClean="0"/>
              <a:t> 養殖施設の建設や運営を通じて、地域に新たな雇用を生み出します。</a:t>
            </a:r>
          </a:p>
          <a:p>
            <a:r>
              <a:rPr lang="ja-JP" altLang="en-US" b="1" dirty="0" smtClean="0"/>
              <a:t>地産地消の推進</a:t>
            </a:r>
            <a:r>
              <a:rPr lang="en-US" altLang="ja-JP" b="1" dirty="0" smtClean="0"/>
              <a:t>:</a:t>
            </a:r>
            <a:r>
              <a:rPr lang="ja-JP" altLang="en-US" dirty="0" smtClean="0"/>
              <a:t> 地域で生産されたサーモンを地元で消費することで、輸送に伴うエネルギー消費を削減し、食料自給率の向上に貢献します。</a:t>
            </a:r>
          </a:p>
          <a:p>
            <a:r>
              <a:rPr lang="en-US" altLang="ja-JP" b="1" dirty="0" smtClean="0"/>
              <a:t>3. </a:t>
            </a:r>
            <a:r>
              <a:rPr lang="ja-JP" altLang="en-US" b="1" dirty="0" smtClean="0"/>
              <a:t>社会的な価値の創造</a:t>
            </a:r>
          </a:p>
          <a:p>
            <a:r>
              <a:rPr lang="ja-JP" altLang="en-US" b="1" dirty="0" smtClean="0"/>
              <a:t>食の安全・安心の確保</a:t>
            </a:r>
            <a:r>
              <a:rPr lang="en-US" altLang="ja-JP" b="1" dirty="0" smtClean="0"/>
              <a:t>:</a:t>
            </a:r>
            <a:r>
              <a:rPr lang="ja-JP" altLang="en-US" dirty="0" smtClean="0"/>
              <a:t> 厳格な品質管理の下で生産されたサーモンを提供することで、消費者の食の安全・安心に対するニーズに応えます。</a:t>
            </a:r>
          </a:p>
          <a:p>
            <a:r>
              <a:rPr lang="ja-JP" altLang="en-US" b="1" dirty="0" smtClean="0"/>
              <a:t>持続可能な水産養殖のモデルケースとなる</a:t>
            </a:r>
            <a:r>
              <a:rPr lang="en-US" altLang="ja-JP" b="1" dirty="0" smtClean="0"/>
              <a:t>:</a:t>
            </a:r>
            <a:r>
              <a:rPr lang="ja-JP" altLang="en-US" dirty="0" smtClean="0"/>
              <a:t> 深層水とサーモンを用いた持続可能な水産養殖のモデルケースを構築し、国内外の他の地域での導入を促します。</a:t>
            </a:r>
          </a:p>
          <a:p>
            <a:r>
              <a:rPr lang="ja-JP" altLang="en-US" b="1" dirty="0" smtClean="0"/>
              <a:t>消費者への情報発信</a:t>
            </a:r>
            <a:r>
              <a:rPr lang="en-US" altLang="ja-JP" b="1" dirty="0" smtClean="0"/>
              <a:t>:</a:t>
            </a:r>
            <a:r>
              <a:rPr lang="ja-JP" altLang="en-US" dirty="0" smtClean="0"/>
              <a:t> 深層水サーモンの生産過程や環境への取り組みについて、積極的に消費者へ情報を発信し、理解を深めます。</a:t>
            </a:r>
          </a:p>
          <a:p>
            <a:r>
              <a:rPr lang="ja-JP" altLang="en-US" b="1" dirty="0" smtClean="0"/>
              <a:t>目標</a:t>
            </a:r>
            <a:endParaRPr lang="ja-JP" altLang="en-US" dirty="0" smtClean="0"/>
          </a:p>
          <a:p>
            <a:r>
              <a:rPr lang="ja-JP" altLang="en-US" b="1" dirty="0" smtClean="0"/>
              <a:t>高品質なサーモンの安定供給</a:t>
            </a:r>
            <a:r>
              <a:rPr lang="en-US" altLang="ja-JP" b="1" dirty="0" smtClean="0"/>
              <a:t>:</a:t>
            </a:r>
            <a:r>
              <a:rPr lang="ja-JP" altLang="en-US" dirty="0" smtClean="0"/>
              <a:t> 深層水を利用した養殖技術の高度化により、高品質なサーモンを安定的に供給できる体制を構築します。</a:t>
            </a:r>
          </a:p>
          <a:p>
            <a:r>
              <a:rPr lang="ja-JP" altLang="en-US" b="1" dirty="0" smtClean="0"/>
              <a:t>環境負荷の低減</a:t>
            </a:r>
            <a:r>
              <a:rPr lang="en-US" altLang="ja-JP" b="1" dirty="0" smtClean="0"/>
              <a:t>:</a:t>
            </a:r>
            <a:r>
              <a:rPr lang="ja-JP" altLang="en-US" dirty="0" smtClean="0"/>
              <a:t> 養殖活動による環境への負荷を大幅に低減し、持続可能な水産養殖を実現します。</a:t>
            </a:r>
          </a:p>
          <a:p>
            <a:r>
              <a:rPr lang="ja-JP" altLang="en-US" b="1" dirty="0" smtClean="0"/>
              <a:t>地域経済の活性化</a:t>
            </a:r>
            <a:r>
              <a:rPr lang="en-US" altLang="ja-JP" b="1" dirty="0" smtClean="0"/>
              <a:t>:</a:t>
            </a:r>
            <a:r>
              <a:rPr lang="ja-JP" altLang="en-US" dirty="0" smtClean="0"/>
              <a:t> 地域産業との連携を深め、地域経済の活性化に貢献します。</a:t>
            </a:r>
          </a:p>
          <a:p>
            <a:r>
              <a:rPr lang="ja-JP" altLang="en-US" b="1" dirty="0" smtClean="0"/>
              <a:t>社会的な価値の創造</a:t>
            </a:r>
            <a:r>
              <a:rPr lang="en-US" altLang="ja-JP" b="1" dirty="0" smtClean="0"/>
              <a:t>:</a:t>
            </a:r>
            <a:r>
              <a:rPr lang="ja-JP" altLang="en-US" dirty="0" smtClean="0"/>
              <a:t> 食の安全・安心の確保、雇用創出、環境保全など、多岐にわたる社会的な価値を創造します。</a:t>
            </a:r>
          </a:p>
          <a:p>
            <a:r>
              <a:rPr lang="ja-JP" altLang="en-US" b="1" dirty="0" smtClean="0"/>
              <a:t>具体的な取り組み例</a:t>
            </a:r>
            <a:endParaRPr lang="ja-JP" altLang="en-US" dirty="0" smtClean="0"/>
          </a:p>
          <a:p>
            <a:r>
              <a:rPr lang="ja-JP" altLang="en-US" b="1" dirty="0" smtClean="0"/>
              <a:t>深層水の有効利用</a:t>
            </a:r>
            <a:r>
              <a:rPr lang="en-US" altLang="ja-JP" b="1" dirty="0" smtClean="0"/>
              <a:t>:</a:t>
            </a:r>
            <a:r>
              <a:rPr lang="ja-JP" altLang="en-US" dirty="0" smtClean="0"/>
              <a:t> 深層水を冷却水として利用し、夏場の水温上昇を防ぐ。</a:t>
            </a:r>
          </a:p>
          <a:p>
            <a:r>
              <a:rPr lang="ja-JP" altLang="en-US" b="1" dirty="0" smtClean="0"/>
              <a:t>閉鎖系循環システム</a:t>
            </a:r>
            <a:r>
              <a:rPr lang="en-US" altLang="ja-JP" b="1" dirty="0" smtClean="0"/>
              <a:t>:</a:t>
            </a:r>
            <a:r>
              <a:rPr lang="ja-JP" altLang="en-US" dirty="0" smtClean="0"/>
              <a:t> 濾過装置や</a:t>
            </a:r>
            <a:r>
              <a:rPr lang="en-US" altLang="ja-JP" dirty="0" smtClean="0"/>
              <a:t>UV</a:t>
            </a:r>
            <a:r>
              <a:rPr lang="ja-JP" altLang="en-US" dirty="0" smtClean="0"/>
              <a:t>殺菌装置を導入し、水質を常に清潔に保つ。</a:t>
            </a:r>
          </a:p>
          <a:p>
            <a:r>
              <a:rPr lang="en-US" altLang="ja-JP" b="1" dirty="0" err="1" smtClean="0"/>
              <a:t>IoT</a:t>
            </a:r>
            <a:r>
              <a:rPr lang="ja-JP" altLang="en-US" b="1" dirty="0" smtClean="0"/>
              <a:t>技術の活用</a:t>
            </a:r>
            <a:r>
              <a:rPr lang="en-US" altLang="ja-JP" b="1" dirty="0" smtClean="0"/>
              <a:t>:</a:t>
            </a:r>
            <a:r>
              <a:rPr lang="ja-JP" altLang="en-US" dirty="0" smtClean="0"/>
              <a:t> センサーデータを活用し、養殖環境を最適化する。</a:t>
            </a:r>
          </a:p>
          <a:p>
            <a:r>
              <a:rPr lang="ja-JP" altLang="en-US" b="1" dirty="0" smtClean="0"/>
              <a:t>地域住民との協働</a:t>
            </a:r>
            <a:r>
              <a:rPr lang="en-US" altLang="ja-JP" b="1" dirty="0" smtClean="0"/>
              <a:t>:</a:t>
            </a:r>
            <a:r>
              <a:rPr lang="ja-JP" altLang="en-US" dirty="0" smtClean="0"/>
              <a:t> 地域住民との意見交換会を開催し、理解を求める。</a:t>
            </a:r>
          </a:p>
          <a:p>
            <a:r>
              <a:rPr lang="ja-JP" altLang="en-US" b="1" dirty="0" smtClean="0"/>
              <a:t>教育活動</a:t>
            </a:r>
            <a:r>
              <a:rPr lang="en-US" altLang="ja-JP" b="1" dirty="0" smtClean="0"/>
              <a:t>:</a:t>
            </a:r>
            <a:r>
              <a:rPr lang="ja-JP" altLang="en-US" dirty="0" smtClean="0"/>
              <a:t> 学校への出前授業や見学会を実施し、次世代へ環境問題への意識を高める。</a:t>
            </a:r>
          </a:p>
          <a:p>
            <a:r>
              <a:rPr lang="ja-JP" altLang="en-US" b="1" dirty="0" smtClean="0"/>
              <a:t>まとめ</a:t>
            </a:r>
            <a:endParaRPr lang="ja-JP" altLang="en-US" dirty="0" smtClean="0"/>
          </a:p>
          <a:p>
            <a:r>
              <a:rPr lang="ja-JP" altLang="en-US" dirty="0" smtClean="0"/>
              <a:t>「資源を大切に～深層水とサーモン～」というテーマは、環境問題、経済問題、社会問題が複雑に絡み合った課題です。これらの課題に対して、多角的な視点から取り組み、持続可能な社会の実現に貢献していくことが重要です。</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
        <p:cNvGrpSpPr/>
        <p:nvPr/>
      </p:nvGrpSpPr>
      <p:grpSpPr>
        <a:xfrm>
          <a:off x="0" y="0"/>
          <a:ext cx="0" cy="0"/>
          <a:chOff x="0" y="0"/>
          <a:chExt cx="0" cy="0"/>
        </a:xfrm>
      </p:grpSpPr>
      <p:sp>
        <p:nvSpPr>
          <p:cNvPr id="1029"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30"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31"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
        <p:cNvGrpSpPr/>
        <p:nvPr/>
      </p:nvGrpSpPr>
      <p:grpSpPr>
        <a:xfrm>
          <a:off x="0" y="0"/>
          <a:ext cx="0" cy="0"/>
          <a:chOff x="0" y="0"/>
          <a:chExt cx="0" cy="0"/>
        </a:xfrm>
      </p:grpSpPr>
      <p:sp>
        <p:nvSpPr>
          <p:cNvPr id="1064"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65"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066"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
        <p:cNvGrpSpPr/>
        <p:nvPr/>
      </p:nvGrpSpPr>
      <p:grpSpPr>
        <a:xfrm>
          <a:off x="0" y="0"/>
          <a:ext cx="0" cy="0"/>
          <a:chOff x="0" y="0"/>
          <a:chExt cx="0" cy="0"/>
        </a:xfrm>
      </p:grpSpPr>
      <p:sp>
        <p:nvSpPr>
          <p:cNvPr id="1068"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
        <p:cNvGrpSpPr/>
        <p:nvPr/>
      </p:nvGrpSpPr>
      <p:grpSpPr>
        <a:xfrm>
          <a:off x="0" y="0"/>
          <a:ext cx="0" cy="0"/>
          <a:chOff x="0" y="0"/>
          <a:chExt cx="0" cy="0"/>
        </a:xfrm>
      </p:grpSpPr>
      <p:sp>
        <p:nvSpPr>
          <p:cNvPr id="1033"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34"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
        <p:cNvGrpSpPr/>
        <p:nvPr/>
      </p:nvGrpSpPr>
      <p:grpSpPr>
        <a:xfrm>
          <a:off x="0" y="0"/>
          <a:ext cx="0" cy="0"/>
          <a:chOff x="0" y="0"/>
          <a:chExt cx="0" cy="0"/>
        </a:xfrm>
      </p:grpSpPr>
      <p:sp>
        <p:nvSpPr>
          <p:cNvPr id="1036"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37"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038"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
        <p:cNvGrpSpPr/>
        <p:nvPr/>
      </p:nvGrpSpPr>
      <p:grpSpPr>
        <a:xfrm>
          <a:off x="0" y="0"/>
          <a:ext cx="0" cy="0"/>
          <a:chOff x="0" y="0"/>
          <a:chExt cx="0" cy="0"/>
        </a:xfrm>
      </p:grpSpPr>
      <p:sp>
        <p:nvSpPr>
          <p:cNvPr id="1040"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1"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42"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43"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
        <p:cNvGrpSpPr/>
        <p:nvPr/>
      </p:nvGrpSpPr>
      <p:grpSpPr>
        <a:xfrm>
          <a:off x="0" y="0"/>
          <a:ext cx="0" cy="0"/>
          <a:chOff x="0" y="0"/>
          <a:chExt cx="0" cy="0"/>
        </a:xfrm>
      </p:grpSpPr>
      <p:sp>
        <p:nvSpPr>
          <p:cNvPr id="1045"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6"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
        <p:cNvGrpSpPr/>
        <p:nvPr/>
      </p:nvGrpSpPr>
      <p:grpSpPr>
        <a:xfrm>
          <a:off x="0" y="0"/>
          <a:ext cx="0" cy="0"/>
          <a:chOff x="0" y="0"/>
          <a:chExt cx="0" cy="0"/>
        </a:xfrm>
      </p:grpSpPr>
      <p:sp>
        <p:nvSpPr>
          <p:cNvPr id="1048"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049"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50"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
        <p:cNvGrpSpPr/>
        <p:nvPr/>
      </p:nvGrpSpPr>
      <p:grpSpPr>
        <a:xfrm>
          <a:off x="0" y="0"/>
          <a:ext cx="0" cy="0"/>
          <a:chOff x="0" y="0"/>
          <a:chExt cx="0" cy="0"/>
        </a:xfrm>
      </p:grpSpPr>
      <p:sp>
        <p:nvSpPr>
          <p:cNvPr id="1052"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53"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
        <p:cNvGrpSpPr/>
        <p:nvPr/>
      </p:nvGrpSpPr>
      <p:grpSpPr>
        <a:xfrm>
          <a:off x="0" y="0"/>
          <a:ext cx="0" cy="0"/>
          <a:chOff x="0" y="0"/>
          <a:chExt cx="0" cy="0"/>
        </a:xfrm>
      </p:grpSpPr>
      <p:sp>
        <p:nvSpPr>
          <p:cNvPr id="1055"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57"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58"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059"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
        <p:cNvGrpSpPr/>
        <p:nvPr/>
      </p:nvGrpSpPr>
      <p:grpSpPr>
        <a:xfrm>
          <a:off x="0" y="0"/>
          <a:ext cx="0" cy="0"/>
          <a:chOff x="0" y="0"/>
          <a:chExt cx="0" cy="0"/>
        </a:xfrm>
      </p:grpSpPr>
      <p:sp>
        <p:nvSpPr>
          <p:cNvPr id="1061"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062"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
        <p:cNvGrpSpPr/>
        <p:nvPr/>
      </p:nvGrpSpPr>
      <p:grpSpPr>
        <a:xfrm>
          <a:off x="0" y="0"/>
          <a:ext cx="0" cy="0"/>
          <a:chOff x="0" y="0"/>
          <a:chExt cx="0" cy="0"/>
        </a:xfrm>
      </p:grpSpPr>
      <p:sp>
        <p:nvSpPr>
          <p:cNvPr id="1025"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026"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027"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emf"/><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comments" Target="../comments/comment1.xml"/><Relationship Id="rId4" Type="http://schemas.openxmlformats.org/officeDocument/2006/relationships/image" Target="../media/image2.emf"/><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 name="Google Shape;72;p14"/>
          <p:cNvSpPr txBox="1">
            <a:spLocks noGrp="1"/>
          </p:cNvSpPr>
          <p:nvPr>
            <p:ph type="ctrTitle"/>
          </p:nvPr>
        </p:nvSpPr>
        <p:spPr>
          <a:xfrm>
            <a:off x="25" y="0"/>
            <a:ext cx="9144000" cy="592200"/>
          </a:xfrm>
          <a:prstGeom prst="rect">
            <a:avLst/>
          </a:prstGeom>
          <a:solidFill>
            <a:srgbClr val="1155CC"/>
          </a:solidFill>
        </p:spPr>
        <p:txBody>
          <a:bodyPr spcFirstLastPara="1" wrap="square" lIns="91425" tIns="91425" rIns="91425" bIns="91425" anchor="b" anchorCtr="0">
            <a:normAutofit fontScale="90000"/>
          </a:bodyPr>
          <a:lstStyle/>
          <a:p>
            <a:pPr marL="0" lvl="0" indent="0" algn="l" rtl="0">
              <a:spcBef>
                <a:spcPts val="0"/>
              </a:spcBef>
              <a:spcAft>
                <a:spcPts val="0"/>
              </a:spcAft>
              <a:buNone/>
            </a:pPr>
            <a:r>
              <a:rPr lang="ja" sz="2777" b="1" dirty="0" smtClean="0">
                <a:solidFill>
                  <a:schemeClr val="lt1"/>
                </a:solidFill>
              </a:rPr>
              <a:t>【</a:t>
            </a:r>
            <a:r>
              <a:rPr lang="ja-JP" altLang="en-US" sz="2777" b="1" dirty="0" smtClean="0">
                <a:solidFill>
                  <a:schemeClr val="lt1"/>
                </a:solidFill>
              </a:rPr>
              <a:t>資源を未来に</a:t>
            </a:r>
            <a:r>
              <a:rPr lang="ja-JP" altLang="en-US" sz="2000" b="1" dirty="0" smtClean="0">
                <a:solidFill>
                  <a:schemeClr val="lt1"/>
                </a:solidFill>
              </a:rPr>
              <a:t>～室戸海洋深層水とサツキマ</a:t>
            </a:r>
            <a:r>
              <a:rPr lang="ja-JP" altLang="en-US" sz="2200" b="1" dirty="0" smtClean="0">
                <a:solidFill>
                  <a:schemeClr val="lt1"/>
                </a:solidFill>
              </a:rPr>
              <a:t>ス～</a:t>
            </a:r>
            <a:r>
              <a:rPr lang="ja" sz="2777" b="1" dirty="0" smtClean="0">
                <a:solidFill>
                  <a:schemeClr val="lt1"/>
                </a:solidFill>
              </a:rPr>
              <a:t>】</a:t>
            </a:r>
            <a:r>
              <a:rPr lang="ja-JP" altLang="en-US" sz="2777" b="1" dirty="0" smtClean="0">
                <a:solidFill>
                  <a:schemeClr val="lt1"/>
                </a:solidFill>
              </a:rPr>
              <a:t>室戸</a:t>
            </a:r>
            <a:r>
              <a:rPr lang="ja" sz="2777" b="1" dirty="0" smtClean="0">
                <a:solidFill>
                  <a:schemeClr val="lt1"/>
                </a:solidFill>
              </a:rPr>
              <a:t>高等学校</a:t>
            </a:r>
            <a:endParaRPr sz="3000" dirty="0"/>
          </a:p>
        </p:txBody>
      </p:sp>
      <p:pic>
        <p:nvPicPr>
          <p:cNvPr id="2" name="図 1"/>
          <p:cNvPicPr>
            <a:picLocks noChangeAspect="1"/>
          </p:cNvPicPr>
          <p:nvPr/>
        </p:nvPicPr>
        <p:blipFill>
          <a:blip r:embed="rId3"/>
          <a:stretch>
            <a:fillRect/>
          </a:stretch>
        </p:blipFill>
        <p:spPr>
          <a:xfrm>
            <a:off x="8593739" y="30512"/>
            <a:ext cx="512034" cy="510231"/>
          </a:xfrm>
          <a:prstGeom prst="rect">
            <a:avLst/>
          </a:prstGeom>
        </p:spPr>
      </p:pic>
      <p:pic>
        <p:nvPicPr>
          <p:cNvPr id="3" name="図 2"/>
          <p:cNvPicPr>
            <a:picLocks noChangeAspect="1"/>
          </p:cNvPicPr>
          <p:nvPr/>
        </p:nvPicPr>
        <p:blipFill>
          <a:blip r:embed="rId4"/>
          <a:stretch>
            <a:fillRect/>
          </a:stretch>
        </p:blipFill>
        <p:spPr>
          <a:xfrm>
            <a:off x="8081705" y="30512"/>
            <a:ext cx="512034" cy="519454"/>
          </a:xfrm>
          <a:prstGeom prst="rect">
            <a:avLst/>
          </a:prstGeom>
        </p:spPr>
      </p:pic>
      <p:graphicFrame>
        <p:nvGraphicFramePr>
          <p:cNvPr id="5" name="図表 4"/>
          <p:cNvGraphicFramePr/>
          <p:nvPr>
            <p:extLst>
              <p:ext uri="{D42A27DB-BD31-4B8C-83A1-F6EECF244321}">
                <p14:modId xmlns:p14="http://schemas.microsoft.com/office/powerpoint/2010/main" val="4185323687"/>
              </p:ext>
            </p:extLst>
          </p:nvPr>
        </p:nvGraphicFramePr>
        <p:xfrm>
          <a:off x="169883" y="693938"/>
          <a:ext cx="8717808" cy="4531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テキスト ボックス 5"/>
          <p:cNvSpPr txBox="1"/>
          <p:nvPr/>
        </p:nvSpPr>
        <p:spPr>
          <a:xfrm>
            <a:off x="415636" y="4187454"/>
            <a:ext cx="8472055" cy="738664"/>
          </a:xfrm>
          <a:prstGeom prst="rect">
            <a:avLst/>
          </a:prstGeom>
          <a:noFill/>
        </p:spPr>
        <p:txBody>
          <a:bodyPr wrap="square" rtlCol="0">
            <a:spAutoFit/>
          </a:bodyPr>
          <a:lstStyle/>
          <a:p>
            <a:pPr lvl="0"/>
            <a:r>
              <a:rPr lang="ja-JP" altLang="en-US" dirty="0"/>
              <a:t>　取り組み</a:t>
            </a:r>
            <a:r>
              <a:rPr lang="ja-JP" altLang="en-US" dirty="0" smtClean="0"/>
              <a:t>ポイント：</a:t>
            </a:r>
            <a:r>
              <a:rPr lang="ja-JP" altLang="en-US" u="sng" dirty="0" smtClean="0"/>
              <a:t>  </a:t>
            </a:r>
            <a:r>
              <a:rPr lang="ja-JP" altLang="en-US" u="sng" dirty="0"/>
              <a:t>深層水サーモンの生産過程や環境への取り組みについて</a:t>
            </a:r>
            <a:r>
              <a:rPr lang="ja-JP" altLang="en-US" u="sng" dirty="0" smtClean="0"/>
              <a:t>、積極的</a:t>
            </a:r>
            <a:r>
              <a:rPr lang="ja-JP" altLang="en-US" u="sng" dirty="0"/>
              <a:t>に</a:t>
            </a:r>
            <a:r>
              <a:rPr lang="ja-JP" altLang="en-US" u="sng" dirty="0" smtClean="0"/>
              <a:t>消費者</a:t>
            </a:r>
            <a:endParaRPr lang="en-US" altLang="ja-JP" u="sng" dirty="0" smtClean="0"/>
          </a:p>
          <a:p>
            <a:pPr lvl="0"/>
            <a:r>
              <a:rPr lang="ja-JP" altLang="en-US" dirty="0"/>
              <a:t>　</a:t>
            </a:r>
            <a:r>
              <a:rPr lang="ja-JP" altLang="en-US" dirty="0" smtClean="0"/>
              <a:t>　　　　　　　　　</a:t>
            </a:r>
            <a:r>
              <a:rPr lang="ja-JP" altLang="en-US" u="sng" dirty="0" smtClean="0"/>
              <a:t>へ</a:t>
            </a:r>
            <a:r>
              <a:rPr lang="ja-JP" altLang="en-US" u="sng" dirty="0"/>
              <a:t>情報を発信し、理解</a:t>
            </a:r>
            <a:r>
              <a:rPr lang="ja-JP" altLang="en-US" u="sng" dirty="0" smtClean="0"/>
              <a:t>を深める。　</a:t>
            </a:r>
            <a:endParaRPr lang="ja-JP" altLang="en-US" dirty="0"/>
          </a:p>
          <a:p>
            <a:pPr lvl="0"/>
            <a:r>
              <a:rPr lang="ja-JP" altLang="en-US" dirty="0"/>
              <a:t>　</a:t>
            </a:r>
            <a:r>
              <a:rPr lang="ja-JP" altLang="en-US" dirty="0" smtClean="0"/>
              <a:t>　　　　　　課題：</a:t>
            </a:r>
            <a:r>
              <a:rPr lang="ja-JP" altLang="en-US" u="sng" dirty="0" smtClean="0"/>
              <a:t>  地域</a:t>
            </a:r>
            <a:r>
              <a:rPr lang="ja-JP" altLang="en-US" u="sng" dirty="0"/>
              <a:t>産業との連携を深め、地域経済の</a:t>
            </a:r>
            <a:r>
              <a:rPr lang="ja-JP" altLang="en-US" u="sng" dirty="0" smtClean="0"/>
              <a:t>活性化</a:t>
            </a:r>
            <a:r>
              <a:rPr lang="ja-JP" altLang="en-US" u="sng" dirty="0"/>
              <a:t>　　　　　　　　　　　　　　　　　　　　</a:t>
            </a:r>
            <a:r>
              <a:rPr lang="ja-JP" altLang="en-US" dirty="0"/>
              <a:t>　</a:t>
            </a:r>
            <a:r>
              <a:rPr lang="ja-JP" altLang="en-US" dirty="0" smtClean="0"/>
              <a:t>　　　　</a:t>
            </a:r>
            <a:endParaRPr kumimoji="1" lang="ja-JP" altLang="en-US" dirty="0"/>
          </a:p>
        </p:txBody>
      </p:sp>
      <p:sp>
        <p:nvSpPr>
          <p:cNvPr id="10" name="円形吹き出し 9"/>
          <p:cNvSpPr/>
          <p:nvPr/>
        </p:nvSpPr>
        <p:spPr>
          <a:xfrm>
            <a:off x="25" y="592200"/>
            <a:ext cx="1122218" cy="726026"/>
          </a:xfrm>
          <a:prstGeom prst="wedgeEllipseCallout">
            <a:avLst>
              <a:gd name="adj1" fmla="val 60273"/>
              <a:gd name="adj2" fmla="val 3283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t>プラスチックごみが多いなあ</a:t>
            </a:r>
            <a:endParaRPr kumimoji="1" lang="ja-JP" altLang="en-US" sz="1100" b="1" dirty="0"/>
          </a:p>
        </p:txBody>
      </p:sp>
      <p:sp>
        <p:nvSpPr>
          <p:cNvPr id="11" name="正方形/長方形 10"/>
          <p:cNvSpPr/>
          <p:nvPr/>
        </p:nvSpPr>
        <p:spPr>
          <a:xfrm>
            <a:off x="1569052" y="596160"/>
            <a:ext cx="6005946" cy="2596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b="1" dirty="0">
                <a:latin typeface="MS PGothic"/>
                <a:ea typeface="MS PGothic"/>
                <a:cs typeface="MS PGothic"/>
                <a:sym typeface="MS PGothic"/>
              </a:rPr>
              <a:t>私たちは、　</a:t>
            </a:r>
            <a:r>
              <a:rPr lang="ja-JP" altLang="en-US" b="1" u="sng" dirty="0">
                <a:latin typeface="MS PGothic"/>
                <a:ea typeface="MS PGothic"/>
                <a:cs typeface="MS PGothic"/>
                <a:sym typeface="MS PGothic"/>
              </a:rPr>
              <a:t>　</a:t>
            </a:r>
            <a:r>
              <a:rPr lang="ja-JP" altLang="en-US" b="1" u="sng" dirty="0" smtClean="0">
                <a:latin typeface="MS PGothic"/>
                <a:ea typeface="MS PGothic"/>
                <a:cs typeface="MS PGothic"/>
                <a:sym typeface="MS PGothic"/>
              </a:rPr>
              <a:t>深層水の有効活動と環境負荷の低減</a:t>
            </a:r>
            <a:r>
              <a:rPr lang="ja-JP" altLang="en-US" b="1" u="sng" dirty="0">
                <a:latin typeface="MS PGothic"/>
                <a:ea typeface="MS PGothic"/>
                <a:cs typeface="MS PGothic"/>
                <a:sym typeface="MS PGothic"/>
              </a:rPr>
              <a:t>　　</a:t>
            </a:r>
            <a:r>
              <a:rPr lang="ja-JP" altLang="en-US" b="1" dirty="0">
                <a:latin typeface="MS PGothic"/>
                <a:ea typeface="MS PGothic"/>
                <a:cs typeface="MS PGothic"/>
                <a:sym typeface="MS PGothic"/>
              </a:rPr>
              <a:t>に取り組んでいます！</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atMod val="130000"/>
              </a:schemeClr>
            </a:gs>
            <a:gs pos="100000">
              <a:schemeClr val="phClr">
                <a:tint val="5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atMod val="130000"/>
              </a:schemeClr>
            </a:gs>
            <a:gs pos="100000">
              <a:schemeClr val="phClr">
                <a:tint val="5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895</Words>
  <Application>Microsoft Office PowerPoint</Application>
  <PresentationFormat>画面に合わせる (16:9)</PresentationFormat>
  <Paragraphs>38</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MS PGothic</vt:lpstr>
      <vt:lpstr>MS PGothic</vt:lpstr>
      <vt:lpstr>Arial</vt:lpstr>
      <vt:lpstr>Simple Light</vt:lpstr>
      <vt:lpstr>【資源を未来に～室戸海洋深層水とサツキマス～】室戸高等学校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【私たちの地球を救え大作戦】○○○高等学校</dc:title>
  <dc:creator>435361</dc:creator>
  <cp:lastModifiedBy>user</cp:lastModifiedBy>
  <cp:revision>24</cp:revision>
  <cp:lastPrinted>2024-12-24T08:52:10Z</cp:lastPrinted>
  <dcterms:created xsi:type="dcterms:W3CDTF">2024-09-28T01:42:48Z</dcterms:created>
  <dcterms:modified xsi:type="dcterms:W3CDTF">2025-01-20T01:24:33Z</dcterms:modified>
</cp:coreProperties>
</file>